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72" r:id="rId3"/>
    <p:sldId id="287" r:id="rId4"/>
    <p:sldId id="262" r:id="rId5"/>
    <p:sldId id="260" r:id="rId6"/>
    <p:sldId id="273" r:id="rId7"/>
    <p:sldId id="278" r:id="rId8"/>
    <p:sldId id="263" r:id="rId9"/>
    <p:sldId id="288" r:id="rId10"/>
    <p:sldId id="264" r:id="rId11"/>
    <p:sldId id="279" r:id="rId12"/>
    <p:sldId id="280" r:id="rId13"/>
    <p:sldId id="282" r:id="rId14"/>
    <p:sldId id="291" r:id="rId15"/>
    <p:sldId id="290" r:id="rId16"/>
    <p:sldId id="265" r:id="rId17"/>
    <p:sldId id="285" r:id="rId18"/>
  </p:sldIdLst>
  <p:sldSz cx="12192000" cy="6858000"/>
  <p:notesSz cx="6858000" cy="9144000"/>
  <p:embeddedFontLst>
    <p:embeddedFont>
      <p:font typeface="HY헤드라인M" panose="02030600000101010101" pitchFamily="18" charset="-127"/>
      <p:regular r:id="rId19"/>
    </p:embeddedFont>
    <p:embeddedFont>
      <p:font typeface="KoPubWorld돋움체 Bold" panose="020B0600000101010101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Arial Black" panose="020B0A04020102020204" pitchFamily="34" charset="0"/>
      <p:bold r:id="rId23"/>
    </p:embeddedFont>
    <p:embeddedFont>
      <p:font typeface="Arial Rounded MT Bold" panose="020F0704030504030204" pitchFamily="34" charset="0"/>
      <p:regular r:id="rId24"/>
    </p:embeddedFont>
    <p:embeddedFont>
      <p:font typeface="Swis721 LtCn BT" panose="020B0406020202030204"/>
      <p:regular r:id="rId25"/>
      <p: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5084586-8267-4B5A-A0AE-FEBB7214ABDB}">
          <p14:sldIdLst>
            <p14:sldId id="257"/>
            <p14:sldId id="272"/>
            <p14:sldId id="287"/>
            <p14:sldId id="262"/>
            <p14:sldId id="260"/>
            <p14:sldId id="273"/>
            <p14:sldId id="278"/>
            <p14:sldId id="263"/>
            <p14:sldId id="288"/>
            <p14:sldId id="264"/>
            <p14:sldId id="279"/>
            <p14:sldId id="280"/>
            <p14:sldId id="282"/>
            <p14:sldId id="291"/>
            <p14:sldId id="290"/>
            <p14:sldId id="265"/>
            <p14:sldId id="285"/>
          </p14:sldIdLst>
        </p14:section>
        <p14:section name="제목 없는 구역" id="{C228FF0D-1C02-4FAF-9E73-15207B29DB0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FF0000"/>
    <a:srgbClr val="836E39"/>
    <a:srgbClr val="977E42"/>
    <a:srgbClr val="BE9B3C"/>
    <a:srgbClr val="4D3B14"/>
    <a:srgbClr val="E0CFAE"/>
    <a:srgbClr val="E8E1CF"/>
    <a:srgbClr val="FFFFFF"/>
    <a:srgbClr val="506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080" y="4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bg2"/>
                </a:solidFill>
              </a:rPr>
              <a:t>고스트</a:t>
            </a:r>
            <a:r>
              <a:rPr lang="ko-KR" altLang="en-US" baseline="0" dirty="0">
                <a:solidFill>
                  <a:schemeClr val="bg2"/>
                </a:solidFill>
              </a:rPr>
              <a:t> </a:t>
            </a:r>
            <a:r>
              <a:rPr lang="ko-KR" altLang="en-US" dirty="0" err="1">
                <a:solidFill>
                  <a:schemeClr val="bg2"/>
                </a:solidFill>
              </a:rPr>
              <a:t>골드당</a:t>
            </a:r>
            <a:r>
              <a:rPr lang="ko-KR" altLang="en-US" dirty="0">
                <a:solidFill>
                  <a:schemeClr val="bg2"/>
                </a:solidFill>
              </a:rPr>
              <a:t> 데미지</a:t>
            </a:r>
            <a:endParaRPr lang="en-US" altLang="ko-KR" dirty="0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0.3640147873114547"/>
          <c:y val="8.77887376445480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427636711072948E-2"/>
          <c:y val="0.19104636801940006"/>
          <c:w val="0.94161249423000559"/>
          <c:h val="0.692254263219770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1.60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28E2-43B3-8A0A-E4B360330F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세나</c:v>
                </c:pt>
                <c:pt idx="1">
                  <c:v>이즈리얼</c:v>
                </c:pt>
                <c:pt idx="2">
                  <c:v>징크스</c:v>
                </c:pt>
                <c:pt idx="3">
                  <c:v>자야</c:v>
                </c:pt>
                <c:pt idx="4">
                  <c:v>트리스타나</c:v>
                </c:pt>
                <c:pt idx="5">
                  <c:v>카이사</c:v>
                </c:pt>
                <c:pt idx="6">
                  <c:v>칼리스타</c:v>
                </c:pt>
                <c:pt idx="7">
                  <c:v>아펠리오스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1.6</c:v>
                </c:pt>
                <c:pt idx="1">
                  <c:v>1.37</c:v>
                </c:pt>
                <c:pt idx="2">
                  <c:v>1.32</c:v>
                </c:pt>
                <c:pt idx="3">
                  <c:v>1.1599999999999999</c:v>
                </c:pt>
                <c:pt idx="4">
                  <c:v>1.05</c:v>
                </c:pt>
                <c:pt idx="5">
                  <c:v>1.03</c:v>
                </c:pt>
                <c:pt idx="6">
                  <c:v>0.9</c:v>
                </c:pt>
                <c:pt idx="7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E2-43B3-8A0A-E4B360330F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55817184"/>
        <c:axId val="255815104"/>
      </c:barChart>
      <c:catAx>
        <c:axId val="25581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5815104"/>
        <c:crosses val="autoZero"/>
        <c:auto val="1"/>
        <c:lblAlgn val="ctr"/>
        <c:lblOffset val="100"/>
        <c:noMultiLvlLbl val="0"/>
      </c:catAx>
      <c:valAx>
        <c:axId val="255815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581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859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4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0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0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7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17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5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532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3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7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D5522-3839-4786-9C5B-D08C8CBB3EFC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microsoft.com/office/2007/relationships/hdphoto" Target="../media/hdphoto2.wdp"/><Relationship Id="rId5" Type="http://schemas.openxmlformats.org/officeDocument/2006/relationships/image" Target="../media/image30.png"/><Relationship Id="rId10" Type="http://schemas.openxmlformats.org/officeDocument/2006/relationships/image" Target="../media/image14.png"/><Relationship Id="rId4" Type="http://schemas.microsoft.com/office/2007/relationships/hdphoto" Target="../media/hdphoto7.wdp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1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microsoft.com/office/2007/relationships/hdphoto" Target="../media/hdphoto4.wdp"/><Relationship Id="rId5" Type="http://schemas.openxmlformats.org/officeDocument/2006/relationships/image" Target="../media/image30.png"/><Relationship Id="rId10" Type="http://schemas.openxmlformats.org/officeDocument/2006/relationships/image" Target="../media/image17.png"/><Relationship Id="rId4" Type="http://schemas.microsoft.com/office/2007/relationships/hdphoto" Target="../media/hdphoto8.wdp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6.png"/><Relationship Id="rId5" Type="http://schemas.openxmlformats.org/officeDocument/2006/relationships/image" Target="../media/image30.png"/><Relationship Id="rId10" Type="http://schemas.microsoft.com/office/2007/relationships/hdphoto" Target="../media/hdphoto3.wdp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http://event.leagueoflegends.co.kr/beemo-Teemo/img/beemo-t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17336" b="69"/>
          <a:stretch/>
        </p:blipFill>
        <p:spPr bwMode="auto">
          <a:xfrm>
            <a:off x="2133600" y="0"/>
            <a:ext cx="10058400" cy="6858000"/>
          </a:xfrm>
          <a:custGeom>
            <a:avLst/>
            <a:gdLst>
              <a:gd name="connsiteX0" fmla="*/ 0 w 7886701"/>
              <a:gd name="connsiteY0" fmla="*/ 0 h 6858000"/>
              <a:gd name="connsiteX1" fmla="*/ 7886701 w 7886701"/>
              <a:gd name="connsiteY1" fmla="*/ 0 h 6858000"/>
              <a:gd name="connsiteX2" fmla="*/ 7886701 w 7886701"/>
              <a:gd name="connsiteY2" fmla="*/ 6858000 h 6858000"/>
              <a:gd name="connsiteX3" fmla="*/ 0 w 78867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6701" h="6858000">
                <a:moveTo>
                  <a:pt x="0" y="0"/>
                </a:moveTo>
                <a:lnTo>
                  <a:pt x="7886701" y="0"/>
                </a:lnTo>
                <a:lnTo>
                  <a:pt x="788670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사람, 무대, 잠수용고무옷이(가) 표시된 사진&#10;&#10;자동 생성된 설명">
            <a:extLst>
              <a:ext uri="{FF2B5EF4-FFF2-40B4-BE49-F238E27FC236}">
                <a16:creationId xmlns:a16="http://schemas.microsoft.com/office/drawing/2014/main" id="{F5F2DA34-E73E-4A33-8B3C-2067863AE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81" y="0"/>
            <a:ext cx="9904148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9050" y="0"/>
            <a:ext cx="43053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2899" y="1739265"/>
            <a:ext cx="5753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세나 픽 타당성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15063" y="375120"/>
            <a:ext cx="419729" cy="426195"/>
            <a:chOff x="2755343" y="381525"/>
            <a:chExt cx="1106140" cy="1123180"/>
          </a:xfrm>
        </p:grpSpPr>
        <p:sp>
          <p:nvSpPr>
            <p:cNvPr id="16" name="자유형 15"/>
            <p:cNvSpPr/>
            <p:nvPr/>
          </p:nvSpPr>
          <p:spPr>
            <a:xfrm flipH="1" flipV="1">
              <a:off x="2937695" y="381525"/>
              <a:ext cx="838201" cy="1123180"/>
            </a:xfrm>
            <a:custGeom>
              <a:avLst/>
              <a:gdLst>
                <a:gd name="connsiteX0" fmla="*/ 723901 w 838201"/>
                <a:gd name="connsiteY0" fmla="*/ 114303 h 1123180"/>
                <a:gd name="connsiteX1" fmla="*/ 723901 w 838201"/>
                <a:gd name="connsiteY1" fmla="*/ 3 h 1123180"/>
                <a:gd name="connsiteX2" fmla="*/ 838201 w 838201"/>
                <a:gd name="connsiteY2" fmla="*/ 3 h 1123180"/>
                <a:gd name="connsiteX3" fmla="*/ 114300 w 838201"/>
                <a:gd name="connsiteY3" fmla="*/ 238126 h 1123180"/>
                <a:gd name="connsiteX4" fmla="*/ 0 w 838201"/>
                <a:gd name="connsiteY4" fmla="*/ 238126 h 1123180"/>
                <a:gd name="connsiteX5" fmla="*/ 114300 w 838201"/>
                <a:gd name="connsiteY5" fmla="*/ 2 h 1123180"/>
                <a:gd name="connsiteX6" fmla="*/ 723900 w 838201"/>
                <a:gd name="connsiteY6" fmla="*/ 1123178 h 1123180"/>
                <a:gd name="connsiteX7" fmla="*/ 485775 w 838201"/>
                <a:gd name="connsiteY7" fmla="*/ 1123178 h 1123180"/>
                <a:gd name="connsiteX8" fmla="*/ 485775 w 838201"/>
                <a:gd name="connsiteY8" fmla="*/ 238125 h 1123180"/>
                <a:gd name="connsiteX9" fmla="*/ 114300 w 838201"/>
                <a:gd name="connsiteY9" fmla="*/ 238125 h 1123180"/>
                <a:gd name="connsiteX10" fmla="*/ 114300 w 838201"/>
                <a:gd name="connsiteY10" fmla="*/ 0 h 1123180"/>
                <a:gd name="connsiteX11" fmla="*/ 723900 w 838201"/>
                <a:gd name="connsiteY11" fmla="*/ 0 h 1123180"/>
                <a:gd name="connsiteX12" fmla="*/ 723900 w 838201"/>
                <a:gd name="connsiteY12" fmla="*/ 238125 h 1123180"/>
                <a:gd name="connsiteX13" fmla="*/ 723900 w 838201"/>
                <a:gd name="connsiteY13" fmla="*/ 238125 h 1123180"/>
                <a:gd name="connsiteX14" fmla="*/ 838201 w 838201"/>
                <a:gd name="connsiteY14" fmla="*/ 1123180 h 1123180"/>
                <a:gd name="connsiteX15" fmla="*/ 723901 w 838201"/>
                <a:gd name="connsiteY15" fmla="*/ 1123180 h 1123180"/>
                <a:gd name="connsiteX16" fmla="*/ 723901 w 838201"/>
                <a:gd name="connsiteY16" fmla="*/ 1008880 h 112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8201" h="1123180">
                  <a:moveTo>
                    <a:pt x="723901" y="114303"/>
                  </a:moveTo>
                  <a:lnTo>
                    <a:pt x="723901" y="3"/>
                  </a:lnTo>
                  <a:lnTo>
                    <a:pt x="838201" y="3"/>
                  </a:lnTo>
                  <a:close/>
                  <a:moveTo>
                    <a:pt x="114300" y="238126"/>
                  </a:moveTo>
                  <a:lnTo>
                    <a:pt x="0" y="238126"/>
                  </a:lnTo>
                  <a:lnTo>
                    <a:pt x="114300" y="2"/>
                  </a:lnTo>
                  <a:close/>
                  <a:moveTo>
                    <a:pt x="723900" y="1123178"/>
                  </a:moveTo>
                  <a:lnTo>
                    <a:pt x="485775" y="1123178"/>
                  </a:lnTo>
                  <a:lnTo>
                    <a:pt x="485775" y="238125"/>
                  </a:lnTo>
                  <a:lnTo>
                    <a:pt x="114300" y="238125"/>
                  </a:lnTo>
                  <a:lnTo>
                    <a:pt x="114300" y="0"/>
                  </a:lnTo>
                  <a:lnTo>
                    <a:pt x="723900" y="0"/>
                  </a:lnTo>
                  <a:lnTo>
                    <a:pt x="723900" y="238125"/>
                  </a:lnTo>
                  <a:lnTo>
                    <a:pt x="723900" y="238125"/>
                  </a:lnTo>
                  <a:close/>
                  <a:moveTo>
                    <a:pt x="838201" y="1123180"/>
                  </a:moveTo>
                  <a:lnTo>
                    <a:pt x="723901" y="1123180"/>
                  </a:lnTo>
                  <a:lnTo>
                    <a:pt x="723901" y="10088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2755343" y="403442"/>
              <a:ext cx="1106140" cy="1000518"/>
            </a:xfrm>
            <a:custGeom>
              <a:avLst/>
              <a:gdLst>
                <a:gd name="connsiteX0" fmla="*/ 236220 w 1106140"/>
                <a:gd name="connsiteY0" fmla="*/ 95869 h 1000518"/>
                <a:gd name="connsiteX1" fmla="*/ 236220 w 1106140"/>
                <a:gd name="connsiteY1" fmla="*/ 284366 h 1000518"/>
                <a:gd name="connsiteX2" fmla="*/ 209614 w 1106140"/>
                <a:gd name="connsiteY2" fmla="*/ 316613 h 1000518"/>
                <a:gd name="connsiteX3" fmla="*/ 138876 w 1106140"/>
                <a:gd name="connsiteY3" fmla="*/ 548193 h 1000518"/>
                <a:gd name="connsiteX4" fmla="*/ 209614 w 1106140"/>
                <a:gd name="connsiteY4" fmla="*/ 779773 h 1000518"/>
                <a:gd name="connsiteX5" fmla="*/ 236220 w 1106140"/>
                <a:gd name="connsiteY5" fmla="*/ 812020 h 1000518"/>
                <a:gd name="connsiteX6" fmla="*/ 236220 w 1106140"/>
                <a:gd name="connsiteY6" fmla="*/ 1000518 h 1000518"/>
                <a:gd name="connsiteX7" fmla="*/ 161991 w 1106140"/>
                <a:gd name="connsiteY7" fmla="*/ 939273 h 1000518"/>
                <a:gd name="connsiteX8" fmla="*/ 0 w 1106140"/>
                <a:gd name="connsiteY8" fmla="*/ 548193 h 1000518"/>
                <a:gd name="connsiteX9" fmla="*/ 161991 w 1106140"/>
                <a:gd name="connsiteY9" fmla="*/ 157114 h 1000518"/>
                <a:gd name="connsiteX10" fmla="*/ 601452 w 1106140"/>
                <a:gd name="connsiteY10" fmla="*/ 0 h 1000518"/>
                <a:gd name="connsiteX11" fmla="*/ 664533 w 1106140"/>
                <a:gd name="connsiteY11" fmla="*/ 6360 h 1000518"/>
                <a:gd name="connsiteX12" fmla="*/ 1106140 w 1106140"/>
                <a:gd name="connsiteY12" fmla="*/ 548193 h 1000518"/>
                <a:gd name="connsiteX13" fmla="*/ 1062677 w 1106140"/>
                <a:gd name="connsiteY13" fmla="*/ 763473 h 1000518"/>
                <a:gd name="connsiteX14" fmla="*/ 1041954 w 1106140"/>
                <a:gd name="connsiteY14" fmla="*/ 801653 h 1000518"/>
                <a:gd name="connsiteX15" fmla="*/ 878473 w 1106140"/>
                <a:gd name="connsiteY15" fmla="*/ 801653 h 1000518"/>
                <a:gd name="connsiteX16" fmla="*/ 896526 w 1106140"/>
                <a:gd name="connsiteY16" fmla="*/ 779773 h 1000518"/>
                <a:gd name="connsiteX17" fmla="*/ 967264 w 1106140"/>
                <a:gd name="connsiteY17" fmla="*/ 548193 h 1000518"/>
                <a:gd name="connsiteX18" fmla="*/ 636545 w 1106140"/>
                <a:gd name="connsiteY18" fmla="*/ 142414 h 1000518"/>
                <a:gd name="connsiteX19" fmla="*/ 601452 w 1106140"/>
                <a:gd name="connsiteY19" fmla="*/ 138876 h 100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06140" h="1000518">
                  <a:moveTo>
                    <a:pt x="236220" y="95869"/>
                  </a:moveTo>
                  <a:lnTo>
                    <a:pt x="236220" y="284366"/>
                  </a:lnTo>
                  <a:lnTo>
                    <a:pt x="209614" y="316613"/>
                  </a:lnTo>
                  <a:cubicBezTo>
                    <a:pt x="164954" y="382719"/>
                    <a:pt x="138876" y="462411"/>
                    <a:pt x="138876" y="548193"/>
                  </a:cubicBezTo>
                  <a:cubicBezTo>
                    <a:pt x="138876" y="633976"/>
                    <a:pt x="164954" y="713667"/>
                    <a:pt x="209614" y="779773"/>
                  </a:cubicBezTo>
                  <a:lnTo>
                    <a:pt x="236220" y="812020"/>
                  </a:lnTo>
                  <a:lnTo>
                    <a:pt x="236220" y="1000518"/>
                  </a:lnTo>
                  <a:lnTo>
                    <a:pt x="161991" y="939273"/>
                  </a:lnTo>
                  <a:cubicBezTo>
                    <a:pt x="61905" y="839187"/>
                    <a:pt x="0" y="700919"/>
                    <a:pt x="0" y="548193"/>
                  </a:cubicBezTo>
                  <a:cubicBezTo>
                    <a:pt x="0" y="395467"/>
                    <a:pt x="61905" y="257200"/>
                    <a:pt x="161991" y="157114"/>
                  </a:cubicBezTo>
                  <a:close/>
                  <a:moveTo>
                    <a:pt x="601452" y="0"/>
                  </a:moveTo>
                  <a:lnTo>
                    <a:pt x="664533" y="6360"/>
                  </a:lnTo>
                  <a:cubicBezTo>
                    <a:pt x="916558" y="57931"/>
                    <a:pt x="1106140" y="280923"/>
                    <a:pt x="1106140" y="548193"/>
                  </a:cubicBezTo>
                  <a:cubicBezTo>
                    <a:pt x="1106140" y="624556"/>
                    <a:pt x="1090664" y="697305"/>
                    <a:pt x="1062677" y="763473"/>
                  </a:cubicBezTo>
                  <a:lnTo>
                    <a:pt x="1041954" y="801653"/>
                  </a:lnTo>
                  <a:lnTo>
                    <a:pt x="878473" y="801653"/>
                  </a:lnTo>
                  <a:lnTo>
                    <a:pt x="896526" y="779773"/>
                  </a:lnTo>
                  <a:cubicBezTo>
                    <a:pt x="941186" y="713667"/>
                    <a:pt x="967264" y="633976"/>
                    <a:pt x="967264" y="548193"/>
                  </a:cubicBezTo>
                  <a:cubicBezTo>
                    <a:pt x="967264" y="348034"/>
                    <a:pt x="825286" y="181036"/>
                    <a:pt x="636545" y="142414"/>
                  </a:cubicBezTo>
                  <a:lnTo>
                    <a:pt x="601452" y="1388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타원 11"/>
          <p:cNvSpPr/>
          <p:nvPr/>
        </p:nvSpPr>
        <p:spPr>
          <a:xfrm>
            <a:off x="3648273" y="493574"/>
            <a:ext cx="170581" cy="170581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Arial Rounded MT Bold" panose="020F070403050403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1000" dirty="0">
              <a:latin typeface="Arial Rounded MT Bold" panose="020F070403050403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자유형 22"/>
          <p:cNvSpPr/>
          <p:nvPr/>
        </p:nvSpPr>
        <p:spPr>
          <a:xfrm rot="18900000">
            <a:off x="4589746" y="235457"/>
            <a:ext cx="355146" cy="355146"/>
          </a:xfrm>
          <a:custGeom>
            <a:avLst/>
            <a:gdLst/>
            <a:ahLst/>
            <a:cxnLst/>
            <a:rect l="l" t="t" r="r" b="b"/>
            <a:pathLst>
              <a:path w="355146" h="355146">
                <a:moveTo>
                  <a:pt x="127768" y="182511"/>
                </a:moveTo>
                <a:lnTo>
                  <a:pt x="95891" y="214388"/>
                </a:lnTo>
                <a:lnTo>
                  <a:pt x="131941" y="250438"/>
                </a:lnTo>
                <a:lnTo>
                  <a:pt x="163818" y="218561"/>
                </a:lnTo>
                <a:close/>
                <a:moveTo>
                  <a:pt x="224731" y="82884"/>
                </a:moveTo>
                <a:lnTo>
                  <a:pt x="195074" y="112541"/>
                </a:lnTo>
                <a:lnTo>
                  <a:pt x="142774" y="179403"/>
                </a:lnTo>
                <a:lnTo>
                  <a:pt x="166660" y="203288"/>
                </a:lnTo>
                <a:lnTo>
                  <a:pt x="233699" y="151166"/>
                </a:lnTo>
                <a:lnTo>
                  <a:pt x="263356" y="121509"/>
                </a:lnTo>
                <a:close/>
                <a:moveTo>
                  <a:pt x="347444" y="7702"/>
                </a:moveTo>
                <a:cubicBezTo>
                  <a:pt x="352203" y="12460"/>
                  <a:pt x="355146" y="19034"/>
                  <a:pt x="355146" y="26295"/>
                </a:cubicBezTo>
                <a:lnTo>
                  <a:pt x="355146" y="328851"/>
                </a:lnTo>
                <a:cubicBezTo>
                  <a:pt x="355146" y="343373"/>
                  <a:pt x="343373" y="355146"/>
                  <a:pt x="328851" y="355146"/>
                </a:cubicBezTo>
                <a:lnTo>
                  <a:pt x="26295" y="355146"/>
                </a:lnTo>
                <a:cubicBezTo>
                  <a:pt x="11773" y="355146"/>
                  <a:pt x="0" y="343373"/>
                  <a:pt x="0" y="328851"/>
                </a:cubicBezTo>
                <a:lnTo>
                  <a:pt x="0" y="26295"/>
                </a:lnTo>
                <a:cubicBezTo>
                  <a:pt x="0" y="11773"/>
                  <a:pt x="11773" y="0"/>
                  <a:pt x="26295" y="0"/>
                </a:cubicBezTo>
                <a:lnTo>
                  <a:pt x="328851" y="0"/>
                </a:lnTo>
                <a:cubicBezTo>
                  <a:pt x="336112" y="0"/>
                  <a:pt x="342686" y="2943"/>
                  <a:pt x="347444" y="7702"/>
                </a:cubicBezTo>
                <a:close/>
              </a:path>
            </a:pathLst>
          </a:custGeom>
          <a:solidFill>
            <a:srgbClr val="D950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3859" y="2920808"/>
            <a:ext cx="3537582" cy="504094"/>
          </a:xfrm>
          <a:prstGeom prst="roundRect">
            <a:avLst>
              <a:gd name="adj" fmla="val 7705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rgbClr val="84878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발표자</a:t>
            </a:r>
            <a:endParaRPr lang="en-US" altLang="ko-KR" sz="800" dirty="0">
              <a:solidFill>
                <a:srgbClr val="84878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B0604020202020204" pitchFamily="2" charset="-79"/>
              </a:rPr>
              <a:t>김민재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83859" y="3639047"/>
            <a:ext cx="3537582" cy="504094"/>
          </a:xfrm>
          <a:prstGeom prst="roundRect">
            <a:avLst>
              <a:gd name="adj" fmla="val 7705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rgbClr val="84878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발표일자</a:t>
            </a:r>
            <a:endParaRPr lang="en-US" altLang="ko-KR" sz="800" dirty="0">
              <a:solidFill>
                <a:srgbClr val="84878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2021-09-16</a:t>
            </a:r>
            <a:endParaRPr lang="ko-KR" altLang="en-US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729740" y="5211010"/>
            <a:ext cx="845820" cy="845820"/>
            <a:chOff x="2964180" y="5372100"/>
            <a:chExt cx="845820" cy="84582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964180" y="5372100"/>
              <a:ext cx="845820" cy="845820"/>
            </a:xfrm>
            <a:prstGeom prst="roundRect">
              <a:avLst>
                <a:gd name="adj" fmla="val 26577"/>
              </a:avLst>
            </a:prstGeom>
            <a:solidFill>
              <a:srgbClr val="D13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Black" panose="020B0A04020102020204" pitchFamily="34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 rot="13500000">
              <a:off x="3292316" y="5700238"/>
              <a:ext cx="189546" cy="189546"/>
              <a:chOff x="4754881" y="5605463"/>
              <a:chExt cx="189546" cy="189546"/>
            </a:xfrm>
          </p:grpSpPr>
          <p:sp>
            <p:nvSpPr>
              <p:cNvPr id="29" name="L 도형 28"/>
              <p:cNvSpPr/>
              <p:nvPr/>
            </p:nvSpPr>
            <p:spPr>
              <a:xfrm>
                <a:off x="4754881" y="5605463"/>
                <a:ext cx="189546" cy="189546"/>
              </a:xfrm>
              <a:prstGeom prst="corner">
                <a:avLst>
                  <a:gd name="adj1" fmla="val 13992"/>
                  <a:gd name="adj2" fmla="val 1468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/>
              <p:cNvCxnSpPr/>
              <p:nvPr/>
            </p:nvCxnSpPr>
            <p:spPr>
              <a:xfrm flipV="1">
                <a:off x="4767501" y="5618797"/>
                <a:ext cx="159544" cy="15954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362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136" t="16107" r="17197" b="8564"/>
          <a:stretch/>
        </p:blipFill>
        <p:spPr>
          <a:xfrm>
            <a:off x="6646963" y="1203325"/>
            <a:ext cx="937261" cy="98298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847" t="9506" r="9847" b="9506"/>
          <a:stretch/>
        </p:blipFill>
        <p:spPr>
          <a:xfrm>
            <a:off x="2393950" y="1172578"/>
            <a:ext cx="907382" cy="908108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95238" l="9554" r="89809"/>
                    </a14:imgEffect>
                  </a14:imgLayer>
                </a14:imgProps>
              </a:ext>
            </a:extLst>
          </a:blip>
          <a:srcRect l="15592" t="16408" r="17740" b="9782"/>
          <a:stretch/>
        </p:blipFill>
        <p:spPr>
          <a:xfrm>
            <a:off x="8801099" y="1238250"/>
            <a:ext cx="996951" cy="8858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67" name="모서리가 둥근 직사각형 66"/>
          <p:cNvSpPr/>
          <p:nvPr/>
        </p:nvSpPr>
        <p:spPr>
          <a:xfrm>
            <a:off x="5570007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E0CFA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rgbClr val="E0CFA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ko-KR" altLang="en-US" sz="1300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2546675" y="4159735"/>
            <a:ext cx="7098650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젠지는</a:t>
            </a:r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세나 </a:t>
            </a:r>
            <a:r>
              <a:rPr lang="ko-KR" altLang="en-US" sz="25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벤을</a:t>
            </a:r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해야 했다</a:t>
            </a:r>
            <a:endParaRPr lang="en-US" altLang="ko-KR" sz="2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rgbClr val="E0CFA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1500" dirty="0">
                  <a:solidFill>
                    <a:srgbClr val="E0CFA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ko-KR" altLang="en-US" sz="1300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000" l="19620" r="89241"/>
                    </a14:imgEffect>
                  </a14:imgLayer>
                </a14:imgProps>
              </a:ext>
            </a:extLst>
          </a:blip>
          <a:srcRect l="24392" r="16537"/>
          <a:stretch/>
        </p:blipFill>
        <p:spPr>
          <a:xfrm>
            <a:off x="4555066" y="1031816"/>
            <a:ext cx="889000" cy="114300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D3DF03C-B2F8-4315-9075-0F78DEDD69C4}"/>
              </a:ext>
            </a:extLst>
          </p:cNvPr>
          <p:cNvSpPr txBox="1"/>
          <p:nvPr/>
        </p:nvSpPr>
        <p:spPr>
          <a:xfrm>
            <a:off x="2110234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Stat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1AA407-1E57-4F89-8917-7314781B5291}"/>
              </a:ext>
            </a:extLst>
          </p:cNvPr>
          <p:cNvSpPr txBox="1"/>
          <p:nvPr/>
        </p:nvSpPr>
        <p:spPr>
          <a:xfrm>
            <a:off x="4260238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Senna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51A03-FF9E-4B2E-82EE-7BF0491796B5}"/>
              </a:ext>
            </a:extLst>
          </p:cNvPr>
          <p:cNvSpPr txBox="1"/>
          <p:nvPr/>
        </p:nvSpPr>
        <p:spPr>
          <a:xfrm>
            <a:off x="6410242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Senna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4992AC-0825-4ADF-A8E2-50BB7876FD9E}"/>
              </a:ext>
            </a:extLst>
          </p:cNvPr>
          <p:cNvSpPr txBox="1"/>
          <p:nvPr/>
        </p:nvSpPr>
        <p:spPr>
          <a:xfrm>
            <a:off x="8560246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Our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87400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5737752" y="0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662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250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837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DBE44E4-55B6-45BB-9896-5D038F326444}"/>
              </a:ext>
            </a:extLst>
          </p:cNvPr>
          <p:cNvCxnSpPr>
            <a:cxnSpLocks/>
          </p:cNvCxnSpPr>
          <p:nvPr/>
        </p:nvCxnSpPr>
        <p:spPr>
          <a:xfrm>
            <a:off x="6041758" y="1339770"/>
            <a:ext cx="0" cy="46453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EFEE13A-1367-44C1-9D00-9762AEDB57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10" y="5103833"/>
            <a:ext cx="881275" cy="881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1F254D-1E96-4344-982D-BB8E042A43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365" y="904650"/>
            <a:ext cx="1796654" cy="2423394"/>
          </a:xfrm>
          <a:prstGeom prst="rect">
            <a:avLst/>
          </a:prstGeom>
        </p:spPr>
      </p:pic>
      <p:pic>
        <p:nvPicPr>
          <p:cNvPr id="8" name="그림 7" descr="텍스트, 장치, 측정기, 조종판이(가) 표시된 사진&#10;&#10;자동 생성된 설명">
            <a:extLst>
              <a:ext uri="{FF2B5EF4-FFF2-40B4-BE49-F238E27FC236}">
                <a16:creationId xmlns:a16="http://schemas.microsoft.com/office/drawing/2014/main" id="{86F621C3-23ED-4FDB-B91F-B4159AC82D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29" y="1180984"/>
            <a:ext cx="2208234" cy="11217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2C3B47-50BF-4CA1-932E-23EEED1FB8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90" y="3229065"/>
            <a:ext cx="1780020" cy="1780020"/>
          </a:xfrm>
          <a:prstGeom prst="rect">
            <a:avLst/>
          </a:prstGeom>
        </p:spPr>
      </p:pic>
      <p:pic>
        <p:nvPicPr>
          <p:cNvPr id="17" name="그림 16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7117B21-757A-4ADC-BAD3-9A28C1D07E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03" y="5228617"/>
            <a:ext cx="1212547" cy="8812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1735282-CA9E-4525-B35D-6AA3DB5A31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40" y="3001454"/>
            <a:ext cx="1275273" cy="1302215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5F5F9A-6D89-4D4D-83B2-34079F022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912741"/>
              </p:ext>
            </p:extLst>
          </p:nvPr>
        </p:nvGraphicFramePr>
        <p:xfrm>
          <a:off x="6937301" y="1584771"/>
          <a:ext cx="4302486" cy="39989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4162">
                  <a:extLst>
                    <a:ext uri="{9D8B030D-6E8A-4147-A177-3AD203B41FA5}">
                      <a16:colId xmlns:a16="http://schemas.microsoft.com/office/drawing/2014/main" val="3880345461"/>
                    </a:ext>
                  </a:extLst>
                </a:gridCol>
                <a:gridCol w="1434162">
                  <a:extLst>
                    <a:ext uri="{9D8B030D-6E8A-4147-A177-3AD203B41FA5}">
                      <a16:colId xmlns:a16="http://schemas.microsoft.com/office/drawing/2014/main" val="2943161281"/>
                    </a:ext>
                  </a:extLst>
                </a:gridCol>
                <a:gridCol w="1434162">
                  <a:extLst>
                    <a:ext uri="{9D8B030D-6E8A-4147-A177-3AD203B41FA5}">
                      <a16:colId xmlns:a16="http://schemas.microsoft.com/office/drawing/2014/main" val="3975197474"/>
                    </a:ext>
                  </a:extLst>
                </a:gridCol>
              </a:tblGrid>
              <a:tr h="498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Team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Games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>
                          <a:solidFill>
                            <a:schemeClr val="bg1"/>
                          </a:solidFill>
                        </a:rPr>
                        <a:t>WinRate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352861"/>
                  </a:ext>
                </a:extLst>
              </a:tr>
              <a:tr h="50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DK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40288"/>
                  </a:ext>
                </a:extLst>
              </a:tr>
              <a:tr h="50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HLE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37.5%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872848"/>
                  </a:ext>
                </a:extLst>
              </a:tr>
              <a:tr h="50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T1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80%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238524"/>
                  </a:ext>
                </a:extLst>
              </a:tr>
              <a:tr h="50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KT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25%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96952"/>
                  </a:ext>
                </a:extLst>
              </a:tr>
              <a:tr h="50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AF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0%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217"/>
                  </a:ext>
                </a:extLst>
              </a:tr>
              <a:tr h="50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DRX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0%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69342"/>
                  </a:ext>
                </a:extLst>
              </a:tr>
              <a:tr h="500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>
                          <a:solidFill>
                            <a:schemeClr val="bg1"/>
                          </a:solidFill>
                        </a:rPr>
                        <a:t>Gen.G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89337"/>
                  </a:ext>
                </a:extLst>
              </a:tr>
            </a:tbl>
          </a:graphicData>
        </a:graphic>
      </p:graphicFrame>
      <p:pic>
        <p:nvPicPr>
          <p:cNvPr id="34" name="그림 33" descr="진드기, 무척추동물, 플라스틱이(가) 표시된 사진&#10;&#10;자동 생성된 설명">
            <a:extLst>
              <a:ext uri="{FF2B5EF4-FFF2-40B4-BE49-F238E27FC236}">
                <a16:creationId xmlns:a16="http://schemas.microsoft.com/office/drawing/2014/main" id="{D897AB02-EE0F-4786-AB91-9AFB4AF3B6B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" y="1962642"/>
            <a:ext cx="6025159" cy="3555588"/>
          </a:xfrm>
          <a:prstGeom prst="rect">
            <a:avLst/>
          </a:prstGeom>
        </p:spPr>
      </p:pic>
      <p:graphicFrame>
        <p:nvGraphicFramePr>
          <p:cNvPr id="29" name="표 3">
            <a:extLst>
              <a:ext uri="{FF2B5EF4-FFF2-40B4-BE49-F238E27FC236}">
                <a16:creationId xmlns:a16="http://schemas.microsoft.com/office/drawing/2014/main" id="{02C7F41B-5C7A-48CB-A05F-6757D3456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32207"/>
              </p:ext>
            </p:extLst>
          </p:nvPr>
        </p:nvGraphicFramePr>
        <p:xfrm>
          <a:off x="911111" y="3760226"/>
          <a:ext cx="4182749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4487">
                  <a:extLst>
                    <a:ext uri="{9D8B030D-6E8A-4147-A177-3AD203B41FA5}">
                      <a16:colId xmlns:a16="http://schemas.microsoft.com/office/drawing/2014/main" val="1319091748"/>
                    </a:ext>
                  </a:extLst>
                </a:gridCol>
                <a:gridCol w="1808262">
                  <a:extLst>
                    <a:ext uri="{9D8B030D-6E8A-4147-A177-3AD203B41FA5}">
                      <a16:colId xmlns:a16="http://schemas.microsoft.com/office/drawing/2014/main" val="2277063344"/>
                    </a:ext>
                  </a:extLst>
                </a:gridCol>
              </a:tblGrid>
              <a:tr h="393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Ghost</a:t>
                      </a:r>
                      <a:endParaRPr lang="ko-KR" altLang="en-US" sz="2000" b="1" dirty="0"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세나</a:t>
                      </a:r>
                      <a:endParaRPr lang="ko-KR" altLang="en-US" sz="2000" b="1" dirty="0"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13142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Games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7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410070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Wins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7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633341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Loses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963293"/>
                  </a:ext>
                </a:extLst>
              </a:tr>
              <a:tr h="393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WinRate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100%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9942433"/>
                  </a:ext>
                </a:extLst>
              </a:tr>
            </a:tbl>
          </a:graphicData>
        </a:graphic>
      </p:graphicFrame>
      <p:graphicFrame>
        <p:nvGraphicFramePr>
          <p:cNvPr id="31" name="표 3">
            <a:extLst>
              <a:ext uri="{FF2B5EF4-FFF2-40B4-BE49-F238E27FC236}">
                <a16:creationId xmlns:a16="http://schemas.microsoft.com/office/drawing/2014/main" id="{D484E217-A3BE-4B72-8586-0FB4CC8D9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0187"/>
              </p:ext>
            </p:extLst>
          </p:nvPr>
        </p:nvGraphicFramePr>
        <p:xfrm>
          <a:off x="911111" y="1597327"/>
          <a:ext cx="4225503" cy="1789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0127">
                  <a:extLst>
                    <a:ext uri="{9D8B030D-6E8A-4147-A177-3AD203B41FA5}">
                      <a16:colId xmlns:a16="http://schemas.microsoft.com/office/drawing/2014/main" val="643099749"/>
                    </a:ext>
                  </a:extLst>
                </a:gridCol>
                <a:gridCol w="1530127">
                  <a:extLst>
                    <a:ext uri="{9D8B030D-6E8A-4147-A177-3AD203B41FA5}">
                      <a16:colId xmlns:a16="http://schemas.microsoft.com/office/drawing/2014/main" val="1319091748"/>
                    </a:ext>
                  </a:extLst>
                </a:gridCol>
                <a:gridCol w="1165249">
                  <a:extLst>
                    <a:ext uri="{9D8B030D-6E8A-4147-A177-3AD203B41FA5}">
                      <a16:colId xmlns:a16="http://schemas.microsoft.com/office/drawing/2014/main" val="2277063344"/>
                    </a:ext>
                  </a:extLst>
                </a:gridCol>
              </a:tblGrid>
              <a:tr h="359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latin typeface="Swis721 LtCn BT" panose="020B0406020202030204" pitchFamily="34" charset="0"/>
                        </a:rPr>
                        <a:t>세나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Game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WinRate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13142"/>
                  </a:ext>
                </a:extLst>
              </a:tr>
              <a:tr h="464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23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45%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410070"/>
                  </a:ext>
                </a:extLst>
              </a:tr>
              <a:tr h="464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57%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633341"/>
                  </a:ext>
                </a:extLst>
              </a:tr>
              <a:tr h="464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048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00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5774698" y="0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946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93574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 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79449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07699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5324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36946" y="3020811"/>
            <a:ext cx="12192000" cy="386079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182198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48235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DA07FEA5-F320-4F70-B4FB-67FBF3953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598696"/>
              </p:ext>
            </p:extLst>
          </p:nvPr>
        </p:nvGraphicFramePr>
        <p:xfrm>
          <a:off x="1868202" y="1040824"/>
          <a:ext cx="662799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19">
                  <a:extLst>
                    <a:ext uri="{9D8B030D-6E8A-4147-A177-3AD203B41FA5}">
                      <a16:colId xmlns:a16="http://schemas.microsoft.com/office/drawing/2014/main" val="740203966"/>
                    </a:ext>
                  </a:extLst>
                </a:gridCol>
                <a:gridCol w="652486">
                  <a:extLst>
                    <a:ext uri="{9D8B030D-6E8A-4147-A177-3AD203B41FA5}">
                      <a16:colId xmlns:a16="http://schemas.microsoft.com/office/drawing/2014/main" val="3875462299"/>
                    </a:ext>
                  </a:extLst>
                </a:gridCol>
                <a:gridCol w="555812">
                  <a:extLst>
                    <a:ext uri="{9D8B030D-6E8A-4147-A177-3AD203B41FA5}">
                      <a16:colId xmlns:a16="http://schemas.microsoft.com/office/drawing/2014/main" val="2386236394"/>
                    </a:ext>
                  </a:extLst>
                </a:gridCol>
                <a:gridCol w="600635">
                  <a:extLst>
                    <a:ext uri="{9D8B030D-6E8A-4147-A177-3AD203B41FA5}">
                      <a16:colId xmlns:a16="http://schemas.microsoft.com/office/drawing/2014/main" val="3878756347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2739284229"/>
                    </a:ext>
                  </a:extLst>
                </a:gridCol>
                <a:gridCol w="555812">
                  <a:extLst>
                    <a:ext uri="{9D8B030D-6E8A-4147-A177-3AD203B41FA5}">
                      <a16:colId xmlns:a16="http://schemas.microsoft.com/office/drawing/2014/main" val="3962443687"/>
                    </a:ext>
                  </a:extLst>
                </a:gridCol>
                <a:gridCol w="654424">
                  <a:extLst>
                    <a:ext uri="{9D8B030D-6E8A-4147-A177-3AD203B41FA5}">
                      <a16:colId xmlns:a16="http://schemas.microsoft.com/office/drawing/2014/main" val="26320115"/>
                    </a:ext>
                  </a:extLst>
                </a:gridCol>
                <a:gridCol w="555811">
                  <a:extLst>
                    <a:ext uri="{9D8B030D-6E8A-4147-A177-3AD203B41FA5}">
                      <a16:colId xmlns:a16="http://schemas.microsoft.com/office/drawing/2014/main" val="4023162872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541885058"/>
                    </a:ext>
                  </a:extLst>
                </a:gridCol>
                <a:gridCol w="602051">
                  <a:extLst>
                    <a:ext uri="{9D8B030D-6E8A-4147-A177-3AD203B41FA5}">
                      <a16:colId xmlns:a16="http://schemas.microsoft.com/office/drawing/2014/main" val="1198011529"/>
                    </a:ext>
                  </a:extLst>
                </a:gridCol>
              </a:tblGrid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Champion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Games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Wins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Loses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WinRate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KDA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DMG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DPM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KPAR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DPAR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753492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아펠리오스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71.4%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3.78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16037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491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49.7%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25.1%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944778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칼리스타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18.33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14374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473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74.1%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26.1%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328682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66.7%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5.33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10552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336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62.9%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19.0%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7731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자야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66.7%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3.90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15532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463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47.1%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22.6%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540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이즈리얼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1.60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20541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663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44.7%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31.4%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13285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트리스타나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25%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3.22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18200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468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44.8%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28.2%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316825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카이사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56.2%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4.29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12620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401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56.0%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25.3%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44746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징크스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 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40.0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25461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745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83.3%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41.8%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710294"/>
                  </a:ext>
                </a:extLst>
              </a:tr>
            </a:tbl>
          </a:graphicData>
        </a:graphic>
      </p:graphicFrame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EA8E1F22-CC6E-452A-9970-019EBD5E6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208560"/>
              </p:ext>
            </p:extLst>
          </p:nvPr>
        </p:nvGraphicFramePr>
        <p:xfrm>
          <a:off x="4566006" y="3998639"/>
          <a:ext cx="6627991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819">
                  <a:extLst>
                    <a:ext uri="{9D8B030D-6E8A-4147-A177-3AD203B41FA5}">
                      <a16:colId xmlns:a16="http://schemas.microsoft.com/office/drawing/2014/main" val="740203966"/>
                    </a:ext>
                  </a:extLst>
                </a:gridCol>
                <a:gridCol w="652486">
                  <a:extLst>
                    <a:ext uri="{9D8B030D-6E8A-4147-A177-3AD203B41FA5}">
                      <a16:colId xmlns:a16="http://schemas.microsoft.com/office/drawing/2014/main" val="3875462299"/>
                    </a:ext>
                  </a:extLst>
                </a:gridCol>
                <a:gridCol w="555812">
                  <a:extLst>
                    <a:ext uri="{9D8B030D-6E8A-4147-A177-3AD203B41FA5}">
                      <a16:colId xmlns:a16="http://schemas.microsoft.com/office/drawing/2014/main" val="2386236394"/>
                    </a:ext>
                  </a:extLst>
                </a:gridCol>
                <a:gridCol w="600635">
                  <a:extLst>
                    <a:ext uri="{9D8B030D-6E8A-4147-A177-3AD203B41FA5}">
                      <a16:colId xmlns:a16="http://schemas.microsoft.com/office/drawing/2014/main" val="3878756347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2739284229"/>
                    </a:ext>
                  </a:extLst>
                </a:gridCol>
                <a:gridCol w="555812">
                  <a:extLst>
                    <a:ext uri="{9D8B030D-6E8A-4147-A177-3AD203B41FA5}">
                      <a16:colId xmlns:a16="http://schemas.microsoft.com/office/drawing/2014/main" val="3962443687"/>
                    </a:ext>
                  </a:extLst>
                </a:gridCol>
                <a:gridCol w="654424">
                  <a:extLst>
                    <a:ext uri="{9D8B030D-6E8A-4147-A177-3AD203B41FA5}">
                      <a16:colId xmlns:a16="http://schemas.microsoft.com/office/drawing/2014/main" val="26320115"/>
                    </a:ext>
                  </a:extLst>
                </a:gridCol>
                <a:gridCol w="555811">
                  <a:extLst>
                    <a:ext uri="{9D8B030D-6E8A-4147-A177-3AD203B41FA5}">
                      <a16:colId xmlns:a16="http://schemas.microsoft.com/office/drawing/2014/main" val="4023162872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541885058"/>
                    </a:ext>
                  </a:extLst>
                </a:gridCol>
                <a:gridCol w="602051">
                  <a:extLst>
                    <a:ext uri="{9D8B030D-6E8A-4147-A177-3AD203B41FA5}">
                      <a16:colId xmlns:a16="http://schemas.microsoft.com/office/drawing/2014/main" val="1198011529"/>
                    </a:ext>
                  </a:extLst>
                </a:gridCol>
              </a:tblGrid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Champion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Games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Wins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Loses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</a:rPr>
                        <a:t>WinRate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KDA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DMG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DPM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KPAR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DPAR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753492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세나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13.85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17274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572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77.8%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23.0%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944778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트리스타나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9.00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1352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468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64.1%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23.5%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328682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카이사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80%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5.93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16662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476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62.5%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21.7%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7731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칼리스타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66.7%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4.57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15178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417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62.4%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17.0%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540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아펠리오스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33.3%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2.33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12718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354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60.3%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21.3%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13285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이즈리얼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66.7%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3.25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17781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576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73.9%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21.3%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316825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자야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85.7%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4.81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18184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525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64.7%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24.1%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4474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3A9A35A-77C6-4F51-8A3C-29F2269B643F}"/>
              </a:ext>
            </a:extLst>
          </p:cNvPr>
          <p:cNvCxnSpPr>
            <a:cxnSpLocks/>
          </p:cNvCxnSpPr>
          <p:nvPr/>
        </p:nvCxnSpPr>
        <p:spPr>
          <a:xfrm>
            <a:off x="1389565" y="3741530"/>
            <a:ext cx="102390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사람이(가) 표시된 사진&#10;&#10;자동 생성된 설명">
            <a:extLst>
              <a:ext uri="{FF2B5EF4-FFF2-40B4-BE49-F238E27FC236}">
                <a16:creationId xmlns:a16="http://schemas.microsoft.com/office/drawing/2014/main" id="{B145D25E-5C1D-41CB-8CBB-BD467C324F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470" y="-214548"/>
            <a:ext cx="3334516" cy="3941490"/>
          </a:xfrm>
          <a:prstGeom prst="rect">
            <a:avLst/>
          </a:prstGeom>
        </p:spPr>
      </p:pic>
      <p:pic>
        <p:nvPicPr>
          <p:cNvPr id="16" name="그림 15" descr="사람, 스포츠, 남성이(가) 표시된 사진&#10;&#10;자동 생성된 설명">
            <a:extLst>
              <a:ext uri="{FF2B5EF4-FFF2-40B4-BE49-F238E27FC236}">
                <a16:creationId xmlns:a16="http://schemas.microsoft.com/office/drawing/2014/main" id="{6FC98B70-584D-40CC-8E51-92BC6EEF26D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822" y="2649623"/>
            <a:ext cx="3604698" cy="4315113"/>
          </a:xfrm>
          <a:prstGeom prst="rect">
            <a:avLst/>
          </a:prstGeom>
        </p:spPr>
      </p:pic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DDD4B7A8-085E-42D2-8859-F3D3AA12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8833"/>
              </p:ext>
            </p:extLst>
          </p:nvPr>
        </p:nvGraphicFramePr>
        <p:xfrm>
          <a:off x="2044916" y="4225526"/>
          <a:ext cx="2305050" cy="16986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544">
                  <a:extLst>
                    <a:ext uri="{9D8B030D-6E8A-4147-A177-3AD203B41FA5}">
                      <a16:colId xmlns:a16="http://schemas.microsoft.com/office/drawing/2014/main" val="1319091748"/>
                    </a:ext>
                  </a:extLst>
                </a:gridCol>
                <a:gridCol w="996506">
                  <a:extLst>
                    <a:ext uri="{9D8B030D-6E8A-4147-A177-3AD203B41FA5}">
                      <a16:colId xmlns:a16="http://schemas.microsoft.com/office/drawing/2014/main" val="2277063344"/>
                    </a:ext>
                  </a:extLst>
                </a:gridCol>
              </a:tblGrid>
              <a:tr h="339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Champion</a:t>
                      </a:r>
                      <a:endParaRPr lang="ko-KR" altLang="en-US" sz="1600" b="1" dirty="0"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ban</a:t>
                      </a:r>
                      <a:endParaRPr lang="ko-KR" altLang="en-US" sz="1600" b="1" dirty="0"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13142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Graves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16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410070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Senna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14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633341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Syndra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13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963293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wis721 LtCn BT" panose="020B04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Seraphine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9942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99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5737752" y="0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662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 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250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837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2997201"/>
            <a:ext cx="12192000" cy="386079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graphicFrame>
        <p:nvGraphicFramePr>
          <p:cNvPr id="24" name="표 8">
            <a:extLst>
              <a:ext uri="{FF2B5EF4-FFF2-40B4-BE49-F238E27FC236}">
                <a16:creationId xmlns:a16="http://schemas.microsoft.com/office/drawing/2014/main" id="{95DCB3C7-C9CC-46A4-9DC5-485CA0BBD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392787"/>
              </p:ext>
            </p:extLst>
          </p:nvPr>
        </p:nvGraphicFramePr>
        <p:xfrm>
          <a:off x="1493135" y="1174547"/>
          <a:ext cx="9701171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2894">
                  <a:extLst>
                    <a:ext uri="{9D8B030D-6E8A-4147-A177-3AD203B41FA5}">
                      <a16:colId xmlns:a16="http://schemas.microsoft.com/office/drawing/2014/main" val="445026236"/>
                    </a:ext>
                  </a:extLst>
                </a:gridCol>
                <a:gridCol w="1259151">
                  <a:extLst>
                    <a:ext uri="{9D8B030D-6E8A-4147-A177-3AD203B41FA5}">
                      <a16:colId xmlns:a16="http://schemas.microsoft.com/office/drawing/2014/main" val="3697121039"/>
                    </a:ext>
                  </a:extLst>
                </a:gridCol>
                <a:gridCol w="1502205">
                  <a:extLst>
                    <a:ext uri="{9D8B030D-6E8A-4147-A177-3AD203B41FA5}">
                      <a16:colId xmlns:a16="http://schemas.microsoft.com/office/drawing/2014/main" val="634941849"/>
                    </a:ext>
                  </a:extLst>
                </a:gridCol>
                <a:gridCol w="1059591">
                  <a:extLst>
                    <a:ext uri="{9D8B030D-6E8A-4147-A177-3AD203B41FA5}">
                      <a16:colId xmlns:a16="http://schemas.microsoft.com/office/drawing/2014/main" val="923914380"/>
                    </a:ext>
                  </a:extLst>
                </a:gridCol>
                <a:gridCol w="1005941">
                  <a:extLst>
                    <a:ext uri="{9D8B030D-6E8A-4147-A177-3AD203B41FA5}">
                      <a16:colId xmlns:a16="http://schemas.microsoft.com/office/drawing/2014/main" val="1231109738"/>
                    </a:ext>
                  </a:extLst>
                </a:gridCol>
                <a:gridCol w="1153480">
                  <a:extLst>
                    <a:ext uri="{9D8B030D-6E8A-4147-A177-3AD203B41FA5}">
                      <a16:colId xmlns:a16="http://schemas.microsoft.com/office/drawing/2014/main" val="1157895005"/>
                    </a:ext>
                  </a:extLst>
                </a:gridCol>
                <a:gridCol w="1193717">
                  <a:extLst>
                    <a:ext uri="{9D8B030D-6E8A-4147-A177-3AD203B41FA5}">
                      <a16:colId xmlns:a16="http://schemas.microsoft.com/office/drawing/2014/main" val="3843116999"/>
                    </a:ext>
                  </a:extLst>
                </a:gridCol>
                <a:gridCol w="1274192">
                  <a:extLst>
                    <a:ext uri="{9D8B030D-6E8A-4147-A177-3AD203B41FA5}">
                      <a16:colId xmlns:a16="http://schemas.microsoft.com/office/drawing/2014/main" val="561829800"/>
                    </a:ext>
                  </a:extLst>
                </a:gridCol>
              </a:tblGrid>
              <a:tr h="296958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DPM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DMG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KPAR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DPAR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GD15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CSD15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XPD15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439931"/>
                  </a:ext>
                </a:extLst>
              </a:tr>
              <a:tr h="324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</a:rPr>
                        <a:t>Ad_avg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448.99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14919.87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65%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24%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60.35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7.57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60.49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719287"/>
                  </a:ext>
                </a:extLst>
              </a:tr>
              <a:tr h="296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Ghost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469.33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15674.33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65%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65%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38.0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3.35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152.83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379985"/>
                  </a:ext>
                </a:extLst>
              </a:tr>
              <a:tr h="296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</a:rPr>
                        <a:t>Ghost_S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572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17274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78%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23%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-110.3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-911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13.85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944599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F15B82B-1024-4360-A967-C9CDF825A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922176"/>
              </p:ext>
            </p:extLst>
          </p:nvPr>
        </p:nvGraphicFramePr>
        <p:xfrm>
          <a:off x="1272287" y="2392135"/>
          <a:ext cx="9922020" cy="390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5616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5737752" y="0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662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250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837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EA02DA-A3D6-4F43-B2B1-3CC41EE4934A}"/>
              </a:ext>
            </a:extLst>
          </p:cNvPr>
          <p:cNvGrpSpPr/>
          <p:nvPr/>
        </p:nvGrpSpPr>
        <p:grpSpPr>
          <a:xfrm>
            <a:off x="821803" y="914460"/>
            <a:ext cx="10706581" cy="5105340"/>
            <a:chOff x="1674570" y="2819512"/>
            <a:chExt cx="6649990" cy="37406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85FF884-BAF7-4BDF-B988-F16E62369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570" y="2819512"/>
              <a:ext cx="6649990" cy="3740620"/>
            </a:xfrm>
            <a:prstGeom prst="rect">
              <a:avLst/>
            </a:prstGeom>
          </p:spPr>
        </p:pic>
        <p:pic>
          <p:nvPicPr>
            <p:cNvPr id="8" name="그림 7" descr="텍스트, 사람, 그룹, 실내이(가) 표시된 사진&#10;&#10;자동 생성된 설명">
              <a:extLst>
                <a:ext uri="{FF2B5EF4-FFF2-40B4-BE49-F238E27FC236}">
                  <a16:creationId xmlns:a16="http://schemas.microsoft.com/office/drawing/2014/main" id="{2D08A093-79D8-4B80-AFE4-EEF5B2FE5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78" y="3277797"/>
              <a:ext cx="3332984" cy="282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483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5737752" y="0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662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 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250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837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06D172-E0DC-443E-9F84-A950E53A4FEA}"/>
              </a:ext>
            </a:extLst>
          </p:cNvPr>
          <p:cNvGrpSpPr/>
          <p:nvPr/>
        </p:nvGrpSpPr>
        <p:grpSpPr>
          <a:xfrm>
            <a:off x="702438" y="1019114"/>
            <a:ext cx="10872246" cy="5000683"/>
            <a:chOff x="1670432" y="939618"/>
            <a:chExt cx="8851137" cy="49787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B0CD62-90ED-4BF2-A079-38C7E78E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432" y="939618"/>
              <a:ext cx="8851137" cy="4978765"/>
            </a:xfrm>
            <a:prstGeom prst="rect">
              <a:avLst/>
            </a:prstGeom>
          </p:spPr>
        </p:pic>
        <p:pic>
          <p:nvPicPr>
            <p:cNvPr id="8" name="그림 7" descr="텍스트, 사람, 그룹, 실내이(가) 표시된 사진&#10;&#10;자동 생성된 설명">
              <a:extLst>
                <a:ext uri="{FF2B5EF4-FFF2-40B4-BE49-F238E27FC236}">
                  <a16:creationId xmlns:a16="http://schemas.microsoft.com/office/drawing/2014/main" id="{2D08A093-79D8-4B80-AFE4-EEF5B2FE5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748" y="1557134"/>
              <a:ext cx="4436201" cy="3758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489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7" b="95041" l="10000" r="90000"/>
                    </a14:imgEffect>
                  </a14:imgLayer>
                </a14:imgProps>
              </a:ext>
            </a:extLst>
          </a:blip>
          <a:srcRect l="19305" t="11121" r="14861" b="10092"/>
          <a:stretch/>
        </p:blipFill>
        <p:spPr>
          <a:xfrm>
            <a:off x="8794750" y="1221772"/>
            <a:ext cx="1003300" cy="90805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847" t="9506" r="9847" b="9506"/>
          <a:stretch/>
        </p:blipFill>
        <p:spPr>
          <a:xfrm>
            <a:off x="2393950" y="1172578"/>
            <a:ext cx="907382" cy="908108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7716837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E0CFA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rgbClr val="E0CFA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ko-KR" altLang="en-US" sz="1300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rgbClr val="E0CFA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1500" dirty="0">
                  <a:solidFill>
                    <a:srgbClr val="E0CFA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ko-KR" altLang="en-US" sz="1300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5000" l="19620" r="89241"/>
                    </a14:imgEffect>
                  </a14:imgLayer>
                </a14:imgProps>
              </a:ext>
            </a:extLst>
          </a:blip>
          <a:srcRect l="24392" r="16537"/>
          <a:stretch/>
        </p:blipFill>
        <p:spPr>
          <a:xfrm>
            <a:off x="4555066" y="1031816"/>
            <a:ext cx="889000" cy="114300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6094" l="9804" r="89542"/>
                    </a14:imgEffect>
                  </a14:imgLayer>
                </a14:imgProps>
              </a:ext>
            </a:extLst>
          </a:blip>
          <a:srcRect l="22972" t="15109" r="13411" b="7026"/>
          <a:stretch/>
        </p:blipFill>
        <p:spPr>
          <a:xfrm>
            <a:off x="6647391" y="1203325"/>
            <a:ext cx="927100" cy="9493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41B0FAD-158A-45A8-B79B-654FD60B67AE}"/>
              </a:ext>
            </a:extLst>
          </p:cNvPr>
          <p:cNvSpPr txBox="1"/>
          <p:nvPr/>
        </p:nvSpPr>
        <p:spPr>
          <a:xfrm>
            <a:off x="2110234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C3D3A7-BD59-4091-9633-009D3726AB46}"/>
              </a:ext>
            </a:extLst>
          </p:cNvPr>
          <p:cNvSpPr txBox="1"/>
          <p:nvPr/>
        </p:nvSpPr>
        <p:spPr>
          <a:xfrm>
            <a:off x="4260238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Senna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C5B84D-D9B7-449A-8655-FF28B131689C}"/>
              </a:ext>
            </a:extLst>
          </p:cNvPr>
          <p:cNvSpPr txBox="1"/>
          <p:nvPr/>
        </p:nvSpPr>
        <p:spPr>
          <a:xfrm>
            <a:off x="6410242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Senna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A37947-06BE-4AE4-A196-C66364116D7D}"/>
              </a:ext>
            </a:extLst>
          </p:cNvPr>
          <p:cNvSpPr txBox="1"/>
          <p:nvPr/>
        </p:nvSpPr>
        <p:spPr>
          <a:xfrm>
            <a:off x="8560246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Our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01BDF-233A-4B77-A867-958BE9C3C2B5}"/>
              </a:ext>
            </a:extLst>
          </p:cNvPr>
          <p:cNvSpPr txBox="1"/>
          <p:nvPr/>
        </p:nvSpPr>
        <p:spPr>
          <a:xfrm>
            <a:off x="2444897" y="4315386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세나는 </a:t>
            </a:r>
            <a:r>
              <a:rPr lang="ko-KR" altLang="en-US" sz="25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벤해야했다</a:t>
            </a:r>
            <a:endParaRPr lang="ko-KR" altLang="en-US" sz="2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133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413CA1-6E31-4B79-8A50-A16A2EA0EDC7}"/>
              </a:ext>
            </a:extLst>
          </p:cNvPr>
          <p:cNvSpPr txBox="1"/>
          <p:nvPr/>
        </p:nvSpPr>
        <p:spPr>
          <a:xfrm>
            <a:off x="2404435" y="5815815"/>
            <a:ext cx="70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you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for</a:t>
            </a:r>
            <a:r>
              <a:rPr lang="ko-KR" altLang="en-US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watching</a:t>
            </a:r>
          </a:p>
        </p:txBody>
      </p:sp>
    </p:spTree>
    <p:extLst>
      <p:ext uri="{BB962C8B-B14F-4D97-AF65-F5344CB8AC3E}">
        <p14:creationId xmlns:p14="http://schemas.microsoft.com/office/powerpoint/2010/main" val="391222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그룹, 가장, 팀이(가) 표시된 사진&#10;&#10;자동 생성된 설명">
            <a:extLst>
              <a:ext uri="{FF2B5EF4-FFF2-40B4-BE49-F238E27FC236}">
                <a16:creationId xmlns:a16="http://schemas.microsoft.com/office/drawing/2014/main" id="{E139C164-4851-467D-955A-2C6607575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3429000"/>
            <a:ext cx="6004560" cy="2575561"/>
          </a:xfrm>
          <a:prstGeom prst="rect">
            <a:avLst/>
          </a:prstGeom>
        </p:spPr>
      </p:pic>
      <p:pic>
        <p:nvPicPr>
          <p:cNvPr id="7" name="그림 6" descr="텍스트, 그룹, 사람, 실내이(가) 표시된 사진&#10;&#10;자동 생성된 설명">
            <a:extLst>
              <a:ext uri="{FF2B5EF4-FFF2-40B4-BE49-F238E27FC236}">
                <a16:creationId xmlns:a16="http://schemas.microsoft.com/office/drawing/2014/main" id="{3857FF1C-62CC-4CD7-8FCA-F3904301E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853439"/>
            <a:ext cx="6004560" cy="257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그룹, 가장, 팀이(가) 표시된 사진&#10;&#10;자동 생성된 설명">
            <a:extLst>
              <a:ext uri="{FF2B5EF4-FFF2-40B4-BE49-F238E27FC236}">
                <a16:creationId xmlns:a16="http://schemas.microsoft.com/office/drawing/2014/main" id="{E139C164-4851-467D-955A-2C6607575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3429000"/>
            <a:ext cx="6004560" cy="2575561"/>
          </a:xfrm>
          <a:prstGeom prst="rect">
            <a:avLst/>
          </a:prstGeom>
        </p:spPr>
      </p:pic>
      <p:pic>
        <p:nvPicPr>
          <p:cNvPr id="7" name="그림 6" descr="텍스트, 그룹, 사람, 실내이(가) 표시된 사진&#10;&#10;자동 생성된 설명">
            <a:extLst>
              <a:ext uri="{FF2B5EF4-FFF2-40B4-BE49-F238E27FC236}">
                <a16:creationId xmlns:a16="http://schemas.microsoft.com/office/drawing/2014/main" id="{3857FF1C-62CC-4CD7-8FCA-F3904301E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853439"/>
            <a:ext cx="6004560" cy="25755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E0493B9-BFD5-46FA-B09B-5BDD22BA9B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13C701-7265-4153-8A69-3C46DC17CCF4}"/>
              </a:ext>
            </a:extLst>
          </p:cNvPr>
          <p:cNvSpPr/>
          <p:nvPr/>
        </p:nvSpPr>
        <p:spPr>
          <a:xfrm>
            <a:off x="481740" y="858081"/>
            <a:ext cx="10881360" cy="5447554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56E429-5DA3-45B2-B86A-E8BBFEE691B2}"/>
              </a:ext>
            </a:extLst>
          </p:cNvPr>
          <p:cNvCxnSpPr>
            <a:cxnSpLocks/>
          </p:cNvCxnSpPr>
          <p:nvPr/>
        </p:nvCxnSpPr>
        <p:spPr>
          <a:xfrm>
            <a:off x="5809129" y="1301676"/>
            <a:ext cx="0" cy="4476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사람, 소년, 젊은, 서있는이(가) 표시된 사진&#10;&#10;자동 생성된 설명">
            <a:extLst>
              <a:ext uri="{FF2B5EF4-FFF2-40B4-BE49-F238E27FC236}">
                <a16:creationId xmlns:a16="http://schemas.microsoft.com/office/drawing/2014/main" id="{165469E5-DBF1-490D-A53E-89BD60E9B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999" y="934022"/>
            <a:ext cx="2814628" cy="2226115"/>
          </a:xfrm>
          <a:prstGeom prst="rect">
            <a:avLst/>
          </a:prstGeom>
        </p:spPr>
      </p:pic>
      <p:pic>
        <p:nvPicPr>
          <p:cNvPr id="13" name="그림 12" descr="사람, 쥐고있는, 젊은, 손이(가) 표시된 사진&#10;&#10;자동 생성된 설명">
            <a:extLst>
              <a:ext uri="{FF2B5EF4-FFF2-40B4-BE49-F238E27FC236}">
                <a16:creationId xmlns:a16="http://schemas.microsoft.com/office/drawing/2014/main" id="{E5B6F924-DB0B-431C-A107-5282DCEB0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27" y="1061265"/>
            <a:ext cx="3177539" cy="2118359"/>
          </a:xfrm>
          <a:prstGeom prst="rect">
            <a:avLst/>
          </a:prstGeom>
        </p:spPr>
      </p:pic>
      <p:pic>
        <p:nvPicPr>
          <p:cNvPr id="15" name="그림 14" descr="사람, 스포츠, 플레이어이(가) 표시된 사진&#10;&#10;자동 생성된 설명">
            <a:extLst>
              <a:ext uri="{FF2B5EF4-FFF2-40B4-BE49-F238E27FC236}">
                <a16:creationId xmlns:a16="http://schemas.microsoft.com/office/drawing/2014/main" id="{D6855721-1CAD-4953-9544-B7F827E39D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41" y="700581"/>
            <a:ext cx="2265677" cy="2430278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74414C8-931F-4AB5-8685-DAE497B81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645601"/>
              </p:ext>
            </p:extLst>
          </p:nvPr>
        </p:nvGraphicFramePr>
        <p:xfrm>
          <a:off x="5922420" y="3136704"/>
          <a:ext cx="5373018" cy="2511476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963158">
                  <a:extLst>
                    <a:ext uri="{9D8B030D-6E8A-4147-A177-3AD203B41FA5}">
                      <a16:colId xmlns:a16="http://schemas.microsoft.com/office/drawing/2014/main" val="3190960465"/>
                    </a:ext>
                  </a:extLst>
                </a:gridCol>
                <a:gridCol w="881972">
                  <a:extLst>
                    <a:ext uri="{9D8B030D-6E8A-4147-A177-3AD203B41FA5}">
                      <a16:colId xmlns:a16="http://schemas.microsoft.com/office/drawing/2014/main" val="2538019549"/>
                    </a:ext>
                  </a:extLst>
                </a:gridCol>
                <a:gridCol w="881972">
                  <a:extLst>
                    <a:ext uri="{9D8B030D-6E8A-4147-A177-3AD203B41FA5}">
                      <a16:colId xmlns:a16="http://schemas.microsoft.com/office/drawing/2014/main" val="2600638485"/>
                    </a:ext>
                  </a:extLst>
                </a:gridCol>
                <a:gridCol w="881972">
                  <a:extLst>
                    <a:ext uri="{9D8B030D-6E8A-4147-A177-3AD203B41FA5}">
                      <a16:colId xmlns:a16="http://schemas.microsoft.com/office/drawing/2014/main" val="1613846690"/>
                    </a:ext>
                  </a:extLst>
                </a:gridCol>
                <a:gridCol w="881972">
                  <a:extLst>
                    <a:ext uri="{9D8B030D-6E8A-4147-A177-3AD203B41FA5}">
                      <a16:colId xmlns:a16="http://schemas.microsoft.com/office/drawing/2014/main" val="1711568738"/>
                    </a:ext>
                  </a:extLst>
                </a:gridCol>
                <a:gridCol w="881972">
                  <a:extLst>
                    <a:ext uri="{9D8B030D-6E8A-4147-A177-3AD203B41FA5}">
                      <a16:colId xmlns:a16="http://schemas.microsoft.com/office/drawing/2014/main" val="3041092101"/>
                    </a:ext>
                  </a:extLst>
                </a:gridCol>
              </a:tblGrid>
              <a:tr h="2360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call_name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Khan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Canyon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ShowMaker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Ghost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BeryL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98285"/>
                  </a:ext>
                </a:extLst>
              </a:tr>
              <a:tr h="2420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visionscore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36.89362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60.82979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47.14894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58.48936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86.80851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0014537"/>
                  </a:ext>
                </a:extLst>
              </a:tr>
              <a:tr h="2338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csinenemyjg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3.404255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15.74468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5.446809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4.382979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0.510638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08300591"/>
                  </a:ext>
                </a:extLst>
              </a:tr>
              <a:tr h="25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512.3191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417.0213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560.8298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500.3617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232.0426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9687387"/>
                  </a:ext>
                </a:extLst>
              </a:tr>
              <a:tr h="25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gpm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376.4043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385.4043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424.7021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437.7872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264.7021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8236361"/>
                  </a:ext>
                </a:extLst>
              </a:tr>
              <a:tr h="25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gold_per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19.94468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20.40426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22.44681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23.21702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14.00213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5901249"/>
                  </a:ext>
                </a:extLst>
              </a:tr>
              <a:tr h="25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gd15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113.3404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316.9149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379.3191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134.766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142.0426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02598496"/>
                  </a:ext>
                </a:extLst>
              </a:tr>
              <a:tr h="25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csd15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-3.93617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11.53191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5.170213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-3.74468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0.234043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7026189"/>
                  </a:ext>
                </a:extLst>
              </a:tr>
              <a:tr h="25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xpd15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-83.9787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628.9574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90.31915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59.3617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137.1702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7285900"/>
                  </a:ext>
                </a:extLst>
              </a:tr>
              <a:tr h="25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lvld15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-0.14894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0.531915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0.042553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0.042553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0.191489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552722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DBD7A26-3477-469A-BF6D-8F27F609C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79481"/>
              </p:ext>
            </p:extLst>
          </p:nvPr>
        </p:nvGraphicFramePr>
        <p:xfrm>
          <a:off x="576093" y="3125682"/>
          <a:ext cx="5119746" cy="2484317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853291">
                  <a:extLst>
                    <a:ext uri="{9D8B030D-6E8A-4147-A177-3AD203B41FA5}">
                      <a16:colId xmlns:a16="http://schemas.microsoft.com/office/drawing/2014/main" val="2343664216"/>
                    </a:ext>
                  </a:extLst>
                </a:gridCol>
                <a:gridCol w="853291">
                  <a:extLst>
                    <a:ext uri="{9D8B030D-6E8A-4147-A177-3AD203B41FA5}">
                      <a16:colId xmlns:a16="http://schemas.microsoft.com/office/drawing/2014/main" val="2629094113"/>
                    </a:ext>
                  </a:extLst>
                </a:gridCol>
                <a:gridCol w="853291">
                  <a:extLst>
                    <a:ext uri="{9D8B030D-6E8A-4147-A177-3AD203B41FA5}">
                      <a16:colId xmlns:a16="http://schemas.microsoft.com/office/drawing/2014/main" val="68896546"/>
                    </a:ext>
                  </a:extLst>
                </a:gridCol>
                <a:gridCol w="853291">
                  <a:extLst>
                    <a:ext uri="{9D8B030D-6E8A-4147-A177-3AD203B41FA5}">
                      <a16:colId xmlns:a16="http://schemas.microsoft.com/office/drawing/2014/main" val="2687595039"/>
                    </a:ext>
                  </a:extLst>
                </a:gridCol>
                <a:gridCol w="853291">
                  <a:extLst>
                    <a:ext uri="{9D8B030D-6E8A-4147-A177-3AD203B41FA5}">
                      <a16:colId xmlns:a16="http://schemas.microsoft.com/office/drawing/2014/main" val="4049984866"/>
                    </a:ext>
                  </a:extLst>
                </a:gridCol>
                <a:gridCol w="853291">
                  <a:extLst>
                    <a:ext uri="{9D8B030D-6E8A-4147-A177-3AD203B41FA5}">
                      <a16:colId xmlns:a16="http://schemas.microsoft.com/office/drawing/2014/main" val="568333214"/>
                    </a:ext>
                  </a:extLst>
                </a:gridCol>
              </a:tblGrid>
              <a:tr h="252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call_name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Rascal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Clid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Bdd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Ruler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Life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675675"/>
                  </a:ext>
                </a:extLst>
              </a:tr>
              <a:tr h="2350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visionscore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33.64583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68.02326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35.35556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64.47917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82.29167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2963265"/>
                  </a:ext>
                </a:extLst>
              </a:tr>
              <a:tr h="233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csinenemyjg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3.416667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12.97674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1.888889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2.8125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6028717"/>
                  </a:ext>
                </a:extLst>
              </a:tr>
              <a:tr h="252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382.1458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300.9302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515.6444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462.1875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2556381"/>
                  </a:ext>
                </a:extLst>
              </a:tr>
              <a:tr h="252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gpm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401.125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350.5349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400.9111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454.0625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229.5208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0153643"/>
                  </a:ext>
                </a:extLst>
              </a:tr>
              <a:tr h="252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gold_per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21.92083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19.03721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21.88445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24.82708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12.54792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6981602"/>
                  </a:ext>
                </a:extLst>
              </a:tr>
              <a:tr h="252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gd15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128.875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-14.9767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163.6889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430.8125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-190.854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6349033"/>
                  </a:ext>
                </a:extLst>
              </a:tr>
              <a:tr h="252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csd15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-2.62791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5.977778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12.72917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-5.60417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3361834"/>
                  </a:ext>
                </a:extLst>
              </a:tr>
              <a:tr h="252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xpd15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86.08333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-82.2558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179.7333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250.7083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-286.833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3466962"/>
                  </a:ext>
                </a:extLst>
              </a:tr>
              <a:tr h="2520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lvld15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0.166667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-0.13953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0.111111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0.333333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-0.29167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218046"/>
                  </a:ext>
                </a:extLst>
              </a:tr>
            </a:tbl>
          </a:graphicData>
        </a:graphic>
      </p:graphicFrame>
      <p:sp>
        <p:nvSpPr>
          <p:cNvPr id="5" name="액자 4">
            <a:extLst>
              <a:ext uri="{FF2B5EF4-FFF2-40B4-BE49-F238E27FC236}">
                <a16:creationId xmlns:a16="http://schemas.microsoft.com/office/drawing/2014/main" id="{D30EAB32-1460-47DA-A4D0-6FA8B3F31C58}"/>
              </a:ext>
            </a:extLst>
          </p:cNvPr>
          <p:cNvSpPr/>
          <p:nvPr/>
        </p:nvSpPr>
        <p:spPr>
          <a:xfrm>
            <a:off x="4047701" y="4582379"/>
            <a:ext cx="699237" cy="1027620"/>
          </a:xfrm>
          <a:prstGeom prst="frame">
            <a:avLst>
              <a:gd name="adj1" fmla="val 4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27278BBF-5F69-41C6-B980-60D659F05315}"/>
              </a:ext>
            </a:extLst>
          </p:cNvPr>
          <p:cNvSpPr/>
          <p:nvPr/>
        </p:nvSpPr>
        <p:spPr>
          <a:xfrm>
            <a:off x="7849365" y="4616409"/>
            <a:ext cx="764068" cy="1011520"/>
          </a:xfrm>
          <a:prstGeom prst="frame">
            <a:avLst>
              <a:gd name="adj1" fmla="val 4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1D510297-22AE-41F1-A5E2-550AF4004AFF}"/>
              </a:ext>
            </a:extLst>
          </p:cNvPr>
          <p:cNvSpPr/>
          <p:nvPr/>
        </p:nvSpPr>
        <p:spPr>
          <a:xfrm>
            <a:off x="8645848" y="4616409"/>
            <a:ext cx="939252" cy="1011520"/>
          </a:xfrm>
          <a:prstGeom prst="frame">
            <a:avLst>
              <a:gd name="adj1" fmla="val 4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616215D8-7E8C-47A1-9989-E1196A87EEB4}"/>
              </a:ext>
            </a:extLst>
          </p:cNvPr>
          <p:cNvSpPr/>
          <p:nvPr/>
        </p:nvSpPr>
        <p:spPr>
          <a:xfrm>
            <a:off x="9617515" y="4616408"/>
            <a:ext cx="819176" cy="1031771"/>
          </a:xfrm>
          <a:prstGeom prst="frame">
            <a:avLst>
              <a:gd name="adj1" fmla="val 4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DB2471A4-07D7-4AED-96EF-2A848F08D788}"/>
              </a:ext>
            </a:extLst>
          </p:cNvPr>
          <p:cNvSpPr/>
          <p:nvPr/>
        </p:nvSpPr>
        <p:spPr>
          <a:xfrm>
            <a:off x="2329583" y="4604603"/>
            <a:ext cx="819176" cy="1051458"/>
          </a:xfrm>
          <a:prstGeom prst="frame">
            <a:avLst>
              <a:gd name="adj1" fmla="val 4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0EF6E61A-2362-4970-8294-0E4DC9FABF7D}"/>
              </a:ext>
            </a:extLst>
          </p:cNvPr>
          <p:cNvSpPr/>
          <p:nvPr/>
        </p:nvSpPr>
        <p:spPr>
          <a:xfrm>
            <a:off x="3193535" y="4595561"/>
            <a:ext cx="819176" cy="1051458"/>
          </a:xfrm>
          <a:prstGeom prst="frame">
            <a:avLst>
              <a:gd name="adj1" fmla="val 4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354172-F140-4B6C-AEEF-BD117CC514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61" y="952572"/>
            <a:ext cx="757173" cy="757173"/>
          </a:xfrm>
          <a:prstGeom prst="rect">
            <a:avLst/>
          </a:prstGeom>
        </p:spPr>
      </p:pic>
      <p:pic>
        <p:nvPicPr>
          <p:cNvPr id="9" name="그림 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FB671EF-A183-4297-9E51-0572986DBB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48" y="924432"/>
            <a:ext cx="756000" cy="756000"/>
          </a:xfrm>
          <a:prstGeom prst="rect">
            <a:avLst/>
          </a:prstGeom>
        </p:spPr>
      </p:pic>
      <p:pic>
        <p:nvPicPr>
          <p:cNvPr id="12" name="그림 11" descr="식물, 도끼, 용설란이(가) 표시된 사진&#10;&#10;자동 생성된 설명">
            <a:extLst>
              <a:ext uri="{FF2B5EF4-FFF2-40B4-BE49-F238E27FC236}">
                <a16:creationId xmlns:a16="http://schemas.microsoft.com/office/drawing/2014/main" id="{78739229-16FC-4DCD-862E-6A7E0C13B8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18" y="953745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22887" y="2231773"/>
            <a:ext cx="24923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Ⅰ. GHOST</a:t>
            </a: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NO BAN   </a:t>
            </a: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Ⅲ. BAN</a:t>
            </a: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Ⅳ. RESULT</a:t>
            </a:r>
            <a:endParaRPr lang="ko-KR" altLang="en-US" sz="3000" dirty="0">
              <a:solidFill>
                <a:srgbClr val="E8E1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145252" y="6207012"/>
            <a:ext cx="1901496" cy="400126"/>
            <a:chOff x="5010147" y="5981225"/>
            <a:chExt cx="2307565" cy="485575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25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7" y="6133518"/>
              <a:chExt cx="2145495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7" y="6133518"/>
                <a:ext cx="371474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E0CFA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rgbClr val="E0CFA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0" y="6133518"/>
                <a:ext cx="1774022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ko-KR" altLang="en-US" sz="1300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79" name="자유형 78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rgbClr val="E0CFA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1500" dirty="0">
                  <a:solidFill>
                    <a:srgbClr val="E0CFA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자유형 8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ko-KR" altLang="en-US" sz="1300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1785257" y="1285282"/>
            <a:ext cx="8630859" cy="382031"/>
            <a:chOff x="1785257" y="1999428"/>
            <a:chExt cx="8630859" cy="382031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1785257" y="2002971"/>
              <a:ext cx="2888342" cy="0"/>
            </a:xfrm>
            <a:prstGeom prst="line">
              <a:avLst/>
            </a:prstGeom>
            <a:ln w="12700">
              <a:gradFill flip="none" rotWithShape="1">
                <a:gsLst>
                  <a:gs pos="60000">
                    <a:srgbClr val="4D3B14"/>
                  </a:gs>
                  <a:gs pos="10000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7528620" y="2002971"/>
              <a:ext cx="2887496" cy="0"/>
            </a:xfrm>
            <a:prstGeom prst="line">
              <a:avLst/>
            </a:prstGeom>
            <a:ln w="12700" cap="rnd">
              <a:gradFill flip="none" rotWithShape="1">
                <a:gsLst>
                  <a:gs pos="40000">
                    <a:srgbClr val="4D3B14"/>
                  </a:gs>
                  <a:gs pos="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4670057" y="1999428"/>
              <a:ext cx="254568" cy="254568"/>
            </a:xfrm>
            <a:prstGeom prst="line">
              <a:avLst/>
            </a:prstGeom>
            <a:ln w="12700" cap="rnd">
              <a:solidFill>
                <a:srgbClr val="BE9B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18900000" flipH="1">
              <a:off x="7225605" y="2128485"/>
              <a:ext cx="355003" cy="0"/>
            </a:xfrm>
            <a:prstGeom prst="line">
              <a:avLst/>
            </a:prstGeom>
            <a:ln w="12700" cap="rnd">
              <a:solidFill>
                <a:srgbClr val="BE9B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924626" y="2253997"/>
              <a:ext cx="1057074" cy="0"/>
            </a:xfrm>
            <a:prstGeom prst="line">
              <a:avLst/>
            </a:prstGeom>
            <a:ln w="12700" cap="rnd">
              <a:gradFill flip="none" rotWithShape="1">
                <a:gsLst>
                  <a:gs pos="60000">
                    <a:srgbClr val="4D3B14"/>
                  </a:gs>
                  <a:gs pos="3000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6220519" y="2253997"/>
              <a:ext cx="1057074" cy="0"/>
            </a:xfrm>
            <a:prstGeom prst="line">
              <a:avLst/>
            </a:prstGeom>
            <a:ln w="12700" cap="rnd">
              <a:gradFill flip="none" rotWithShape="1">
                <a:gsLst>
                  <a:gs pos="40000">
                    <a:srgbClr val="4D3B14"/>
                  </a:gs>
                  <a:gs pos="7000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6096000" y="2253995"/>
              <a:ext cx="127465" cy="127464"/>
            </a:xfrm>
            <a:prstGeom prst="line">
              <a:avLst/>
            </a:prstGeom>
            <a:ln w="12700" cap="rnd">
              <a:solidFill>
                <a:srgbClr val="4D3B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5977435" y="2253995"/>
              <a:ext cx="127464" cy="127464"/>
            </a:xfrm>
            <a:prstGeom prst="line">
              <a:avLst/>
            </a:prstGeom>
            <a:ln w="12700" cap="rnd">
              <a:solidFill>
                <a:srgbClr val="4D3B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2026557" y="2085521"/>
              <a:ext cx="2888343" cy="0"/>
            </a:xfrm>
            <a:prstGeom prst="line">
              <a:avLst/>
            </a:prstGeom>
            <a:ln w="28575">
              <a:gradFill flip="none" rotWithShape="1">
                <a:gsLst>
                  <a:gs pos="60000">
                    <a:srgbClr val="4D3B14"/>
                  </a:gs>
                  <a:gs pos="10000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4910457" y="2085520"/>
              <a:ext cx="158751" cy="158750"/>
            </a:xfrm>
            <a:prstGeom prst="line">
              <a:avLst/>
            </a:prstGeom>
            <a:ln w="28575" cap="rnd">
              <a:solidFill>
                <a:srgbClr val="BE9B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H="1">
              <a:off x="7287319" y="2085520"/>
              <a:ext cx="2888343" cy="0"/>
            </a:xfrm>
            <a:prstGeom prst="line">
              <a:avLst/>
            </a:prstGeom>
            <a:ln w="28575">
              <a:gradFill flip="none" rotWithShape="1">
                <a:gsLst>
                  <a:gs pos="60000">
                    <a:srgbClr val="4D3B14"/>
                  </a:gs>
                  <a:gs pos="10000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H="1">
              <a:off x="7133011" y="2085519"/>
              <a:ext cx="158752" cy="158750"/>
            </a:xfrm>
            <a:prstGeom prst="line">
              <a:avLst/>
            </a:prstGeom>
            <a:ln w="28575" cap="rnd">
              <a:solidFill>
                <a:srgbClr val="BE9B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5174655" y="1090653"/>
            <a:ext cx="1851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897415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/>
          <p:cNvGrpSpPr/>
          <p:nvPr/>
        </p:nvGrpSpPr>
        <p:grpSpPr>
          <a:xfrm>
            <a:off x="2393950" y="1031816"/>
            <a:ext cx="7404100" cy="1143000"/>
            <a:chOff x="2273300" y="1031816"/>
            <a:chExt cx="7404100" cy="11430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2207" b="37989" l="5947" r="14554"/>
                      </a14:imgEffect>
                    </a14:imgLayer>
                  </a14:imgProps>
                </a:ext>
              </a:extLst>
            </a:blip>
            <a:srcRect l="5897" t="22262" r="85920" b="62008"/>
            <a:stretch/>
          </p:blipFill>
          <p:spPr>
            <a:xfrm>
              <a:off x="2273300" y="1138856"/>
              <a:ext cx="911225" cy="981295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5000" l="19620" r="89241"/>
                      </a14:imgEffect>
                    </a14:imgLayer>
                  </a14:imgProps>
                </a:ext>
              </a:extLst>
            </a:blip>
            <a:srcRect l="24392" r="16537"/>
            <a:stretch/>
          </p:blipFill>
          <p:spPr>
            <a:xfrm>
              <a:off x="4434416" y="1031816"/>
              <a:ext cx="889000" cy="1143000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24" b="95238" l="9554" r="89809"/>
                      </a14:imgEffect>
                    </a14:imgLayer>
                  </a14:imgProps>
                </a:ext>
              </a:extLst>
            </a:blip>
            <a:srcRect l="15592" t="16408" r="17740" b="9782"/>
            <a:stretch/>
          </p:blipFill>
          <p:spPr>
            <a:xfrm>
              <a:off x="8680449" y="1238250"/>
              <a:ext cx="996951" cy="885826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</p:grpSp>
      <p:sp>
        <p:nvSpPr>
          <p:cNvPr id="67" name="모서리가 둥근 직사각형 66"/>
          <p:cNvSpPr/>
          <p:nvPr/>
        </p:nvSpPr>
        <p:spPr>
          <a:xfrm>
            <a:off x="1269999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110234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Stat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260238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Senna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10242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Senna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560246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Our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E0CFA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rgbClr val="E0CFA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ko-KR" altLang="en-US" sz="1300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2463548" y="4235630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???</a:t>
            </a:r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세나 </a:t>
            </a:r>
            <a:r>
              <a:rPr lang="ko-KR" altLang="en-US" sz="25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노벤이요</a:t>
            </a:r>
            <a:endParaRPr lang="ko-KR" altLang="en-US" sz="2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rgbClr val="E0CFA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1500" dirty="0">
                  <a:solidFill>
                    <a:srgbClr val="E0CFA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ko-KR" altLang="en-US" sz="1300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6094" l="9804" r="89542"/>
                    </a14:imgEffect>
                  </a14:imgLayer>
                </a14:imgProps>
              </a:ext>
            </a:extLst>
          </a:blip>
          <a:srcRect l="22972" t="15109" r="13411" b="7026"/>
          <a:stretch/>
        </p:blipFill>
        <p:spPr>
          <a:xfrm>
            <a:off x="6647391" y="1203325"/>
            <a:ext cx="927100" cy="9493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287926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3166003" y="0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662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 BAN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250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837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269999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ko-KR" altLang="en-US" sz="1300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pic>
        <p:nvPicPr>
          <p:cNvPr id="31" name="그림 30" descr="진드기, 무척추동물, 플라스틱이(가) 표시된 사진&#10;&#10;자동 생성된 설명">
            <a:extLst>
              <a:ext uri="{FF2B5EF4-FFF2-40B4-BE49-F238E27FC236}">
                <a16:creationId xmlns:a16="http://schemas.microsoft.com/office/drawing/2014/main" id="{1DC59736-1A06-44A8-BC89-62F1AE659B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" y="839831"/>
            <a:ext cx="8902441" cy="5253540"/>
          </a:xfrm>
          <a:prstGeom prst="rect">
            <a:avLst/>
          </a:prstGeom>
        </p:spPr>
      </p:pic>
      <p:pic>
        <p:nvPicPr>
          <p:cNvPr id="32" name="그림 31" descr="사람, 남성이(가) 표시된 사진&#10;&#10;자동 생성된 설명">
            <a:extLst>
              <a:ext uri="{FF2B5EF4-FFF2-40B4-BE49-F238E27FC236}">
                <a16:creationId xmlns:a16="http://schemas.microsoft.com/office/drawing/2014/main" id="{54D4658C-1C4F-457B-9586-5ED3A040E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8724" y="1450748"/>
            <a:ext cx="5429251" cy="54292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17B348D-EE07-41A7-ACE2-54858C243A98}"/>
              </a:ext>
            </a:extLst>
          </p:cNvPr>
          <p:cNvSpPr/>
          <p:nvPr/>
        </p:nvSpPr>
        <p:spPr>
          <a:xfrm>
            <a:off x="9187930" y="2453992"/>
            <a:ext cx="2292830" cy="342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3699D42-704F-4C0B-B46A-D62B4FFD2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687310"/>
              </p:ext>
            </p:extLst>
          </p:nvPr>
        </p:nvGraphicFramePr>
        <p:xfrm>
          <a:off x="9187930" y="1111171"/>
          <a:ext cx="2292830" cy="5095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1607">
                  <a:extLst>
                    <a:ext uri="{9D8B030D-6E8A-4147-A177-3AD203B41FA5}">
                      <a16:colId xmlns:a16="http://schemas.microsoft.com/office/drawing/2014/main" val="1319091748"/>
                    </a:ext>
                  </a:extLst>
                </a:gridCol>
                <a:gridCol w="991223">
                  <a:extLst>
                    <a:ext uri="{9D8B030D-6E8A-4147-A177-3AD203B41FA5}">
                      <a16:colId xmlns:a16="http://schemas.microsoft.com/office/drawing/2014/main" val="2277063344"/>
                    </a:ext>
                  </a:extLst>
                </a:gridCol>
              </a:tblGrid>
              <a:tr h="3397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Champion</a:t>
                      </a:r>
                      <a:endParaRPr lang="ko-KR" altLang="en-US" sz="1600" b="1" dirty="0"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세나</a:t>
                      </a:r>
                      <a:endParaRPr lang="ko-KR" altLang="en-US" sz="1600" b="1" dirty="0"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13142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Games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7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410070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Wins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7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633341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Loses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963293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WinRate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100%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9942433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Kills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4.57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4068631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Deaths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1.0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8324859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Assists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9.28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8358176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KDA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13.85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0489822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CS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52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954780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CSPM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1.7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449135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Gold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10790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0958865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GPM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358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8248009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KPAR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77%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296157"/>
                  </a:ext>
                </a:extLst>
              </a:tr>
              <a:tr h="3397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KS</a:t>
                      </a:r>
                      <a:endParaRPr lang="ko-KR" altLang="en-US" sz="1600" dirty="0"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0.2517</a:t>
                      </a:r>
                      <a:endParaRPr lang="ko-KR" altLang="en-US" sz="1600" dirty="0"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7130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27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3166003" y="0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662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 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250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837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12593" y="2997201"/>
            <a:ext cx="12192000" cy="386079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362AC5A-2723-45EF-B4EC-36EC9B10E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844031"/>
              </p:ext>
            </p:extLst>
          </p:nvPr>
        </p:nvGraphicFramePr>
        <p:xfrm>
          <a:off x="138921" y="1863529"/>
          <a:ext cx="11868352" cy="3676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874">
                  <a:extLst>
                    <a:ext uri="{9D8B030D-6E8A-4147-A177-3AD203B41FA5}">
                      <a16:colId xmlns:a16="http://schemas.microsoft.com/office/drawing/2014/main" val="3072175159"/>
                    </a:ext>
                  </a:extLst>
                </a:gridCol>
                <a:gridCol w="1129877">
                  <a:extLst>
                    <a:ext uri="{9D8B030D-6E8A-4147-A177-3AD203B41FA5}">
                      <a16:colId xmlns:a16="http://schemas.microsoft.com/office/drawing/2014/main" val="620245705"/>
                    </a:ext>
                  </a:extLst>
                </a:gridCol>
                <a:gridCol w="811543">
                  <a:extLst>
                    <a:ext uri="{9D8B030D-6E8A-4147-A177-3AD203B41FA5}">
                      <a16:colId xmlns:a16="http://schemas.microsoft.com/office/drawing/2014/main" val="3220013454"/>
                    </a:ext>
                  </a:extLst>
                </a:gridCol>
                <a:gridCol w="639090">
                  <a:extLst>
                    <a:ext uri="{9D8B030D-6E8A-4147-A177-3AD203B41FA5}">
                      <a16:colId xmlns:a16="http://schemas.microsoft.com/office/drawing/2014/main" val="2605427875"/>
                    </a:ext>
                  </a:extLst>
                </a:gridCol>
                <a:gridCol w="688638">
                  <a:extLst>
                    <a:ext uri="{9D8B030D-6E8A-4147-A177-3AD203B41FA5}">
                      <a16:colId xmlns:a16="http://schemas.microsoft.com/office/drawing/2014/main" val="3300159479"/>
                    </a:ext>
                  </a:extLst>
                </a:gridCol>
                <a:gridCol w="983997">
                  <a:extLst>
                    <a:ext uri="{9D8B030D-6E8A-4147-A177-3AD203B41FA5}">
                      <a16:colId xmlns:a16="http://schemas.microsoft.com/office/drawing/2014/main" val="2275427665"/>
                    </a:ext>
                  </a:extLst>
                </a:gridCol>
                <a:gridCol w="608657">
                  <a:extLst>
                    <a:ext uri="{9D8B030D-6E8A-4147-A177-3AD203B41FA5}">
                      <a16:colId xmlns:a16="http://schemas.microsoft.com/office/drawing/2014/main" val="3325892045"/>
                    </a:ext>
                  </a:extLst>
                </a:gridCol>
                <a:gridCol w="831831">
                  <a:extLst>
                    <a:ext uri="{9D8B030D-6E8A-4147-A177-3AD203B41FA5}">
                      <a16:colId xmlns:a16="http://schemas.microsoft.com/office/drawing/2014/main" val="484650224"/>
                    </a:ext>
                  </a:extLst>
                </a:gridCol>
                <a:gridCol w="801399">
                  <a:extLst>
                    <a:ext uri="{9D8B030D-6E8A-4147-A177-3AD203B41FA5}">
                      <a16:colId xmlns:a16="http://schemas.microsoft.com/office/drawing/2014/main" val="2337522902"/>
                    </a:ext>
                  </a:extLst>
                </a:gridCol>
                <a:gridCol w="588133">
                  <a:extLst>
                    <a:ext uri="{9D8B030D-6E8A-4147-A177-3AD203B41FA5}">
                      <a16:colId xmlns:a16="http://schemas.microsoft.com/office/drawing/2014/main" val="1925807565"/>
                    </a:ext>
                  </a:extLst>
                </a:gridCol>
                <a:gridCol w="547791">
                  <a:extLst>
                    <a:ext uri="{9D8B030D-6E8A-4147-A177-3AD203B41FA5}">
                      <a16:colId xmlns:a16="http://schemas.microsoft.com/office/drawing/2014/main" val="4023668480"/>
                    </a:ext>
                  </a:extLst>
                </a:gridCol>
                <a:gridCol w="812949">
                  <a:extLst>
                    <a:ext uri="{9D8B030D-6E8A-4147-A177-3AD203B41FA5}">
                      <a16:colId xmlns:a16="http://schemas.microsoft.com/office/drawing/2014/main" val="2388832571"/>
                    </a:ext>
                  </a:extLst>
                </a:gridCol>
                <a:gridCol w="770965">
                  <a:extLst>
                    <a:ext uri="{9D8B030D-6E8A-4147-A177-3AD203B41FA5}">
                      <a16:colId xmlns:a16="http://schemas.microsoft.com/office/drawing/2014/main" val="176074707"/>
                    </a:ext>
                  </a:extLst>
                </a:gridCol>
                <a:gridCol w="776037">
                  <a:extLst>
                    <a:ext uri="{9D8B030D-6E8A-4147-A177-3AD203B41FA5}">
                      <a16:colId xmlns:a16="http://schemas.microsoft.com/office/drawing/2014/main" val="4181263156"/>
                    </a:ext>
                  </a:extLst>
                </a:gridCol>
                <a:gridCol w="668425">
                  <a:extLst>
                    <a:ext uri="{9D8B030D-6E8A-4147-A177-3AD203B41FA5}">
                      <a16:colId xmlns:a16="http://schemas.microsoft.com/office/drawing/2014/main" val="1706463879"/>
                    </a:ext>
                  </a:extLst>
                </a:gridCol>
                <a:gridCol w="748146">
                  <a:extLst>
                    <a:ext uri="{9D8B030D-6E8A-4147-A177-3AD203B41FA5}">
                      <a16:colId xmlns:a16="http://schemas.microsoft.com/office/drawing/2014/main" val="2958678737"/>
                    </a:ext>
                  </a:extLst>
                </a:gridCol>
              </a:tblGrid>
              <a:tr h="367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Champion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Games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Wins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Loses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</a:rPr>
                        <a:t>WinRate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Kills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Deaths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Assists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KDA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CS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CSPM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Gold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GPM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KPAR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KS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98144"/>
                  </a:ext>
                </a:extLst>
              </a:tr>
              <a:tr h="367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Swis721 LtCn BT" panose="020B0406020202030204" pitchFamily="34" charset="0"/>
                        </a:rPr>
                        <a:t>카이사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Swis721 LtCn BT" panose="020B04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80%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5.05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1.65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4.75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5.93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341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9.74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16081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460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62.5%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0.3163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836312"/>
                  </a:ext>
                </a:extLst>
              </a:tr>
              <a:tr h="367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Swis721 LtCn BT" panose="020B0406020202030204" pitchFamily="34" charset="0"/>
                        </a:rPr>
                        <a:t>자야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85.7%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5.42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2.28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5.57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4.81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318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9.36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15587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460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64.7%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0.3271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268858"/>
                  </a:ext>
                </a:extLst>
              </a:tr>
              <a:tr h="367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Swis721 LtCn BT" panose="020B0406020202030204" pitchFamily="34" charset="0"/>
                        </a:rPr>
                        <a:t>트리스타나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4.33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4.66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278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9.74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12839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446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64.1%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0.2996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686173"/>
                  </a:ext>
                </a:extLst>
              </a:tr>
              <a:tr h="367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Swis721 LtCn BT" panose="020B0406020202030204" pitchFamily="34" charset="0"/>
                        </a:rPr>
                        <a:t>칼리스타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66.7%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5.33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2.33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5.33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4.57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339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9.15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16746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453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62.4%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0.2970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825584"/>
                  </a:ext>
                </a:extLst>
              </a:tr>
              <a:tr h="367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Swis721 LtCn BT" panose="020B0406020202030204" pitchFamily="34" charset="0"/>
                        </a:rPr>
                        <a:t>아펠리오스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Swis721 LtCn BT" panose="020B04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33.3%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1.66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2.33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351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9.86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15112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423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60.3%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0.2262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233525"/>
                  </a:ext>
                </a:extLst>
              </a:tr>
              <a:tr h="367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Swis721 LtCn BT" panose="020B0406020202030204" pitchFamily="34" charset="0"/>
                        </a:rPr>
                        <a:t>이즈리얼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Swis721 LtCn BT" panose="020B04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66.7%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4.66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2.66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3.25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268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8.68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12951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420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73.9%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0.3892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165208"/>
                  </a:ext>
                </a:extLst>
              </a:tr>
              <a:tr h="367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Swis721 LtCn BT" panose="020B0406020202030204" pitchFamily="34" charset="0"/>
                        </a:rPr>
                        <a:t>바루스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Swis721 LtCn BT" panose="020B04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14.0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8.42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14260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395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73.7%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0.2105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27382"/>
                  </a:ext>
                </a:extLst>
              </a:tr>
              <a:tr h="367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Swis721 LtCn BT" panose="020B0406020202030204" pitchFamily="34" charset="0"/>
                        </a:rPr>
                        <a:t>징크스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8.00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14.4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323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10.60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14665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481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92.3%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0.6153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184080"/>
                  </a:ext>
                </a:extLst>
              </a:tr>
              <a:tr h="367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Swis721 LtCn BT" panose="020B0406020202030204" pitchFamily="34" charset="0"/>
                        </a:rPr>
                        <a:t>사미라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1.00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0.50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322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10.23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12073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383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33.3%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0.0000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54437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FB5186-6F7A-4F65-B65E-572BF7660DA9}"/>
              </a:ext>
            </a:extLst>
          </p:cNvPr>
          <p:cNvGrpSpPr/>
          <p:nvPr/>
        </p:nvGrpSpPr>
        <p:grpSpPr>
          <a:xfrm>
            <a:off x="131301" y="2269029"/>
            <a:ext cx="344735" cy="3198413"/>
            <a:chOff x="63752" y="1478263"/>
            <a:chExt cx="344735" cy="319841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5F9D6D0-BBB8-4CCF-8D56-0FC04D27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6" y="2207770"/>
              <a:ext cx="324000" cy="324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5E41EAB-23E5-4357-A2D7-FD54615CC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7" y="2548285"/>
              <a:ext cx="324000" cy="324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71E80F6-58E2-4E21-962A-80EF61C01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2" y="2881376"/>
              <a:ext cx="331044" cy="3240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A27FAE1-D09A-4171-905C-3C0500132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95" y="3243566"/>
              <a:ext cx="316957" cy="3240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1F01949-14AD-4E44-A7F2-D0CCFB1C9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0" y="3604928"/>
              <a:ext cx="310213" cy="324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B29B22-5FBC-4FFE-A47B-0754E9677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9" y="4352676"/>
              <a:ext cx="316957" cy="324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093F08D-ECA9-404E-9476-8C309F551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6" y="1478263"/>
              <a:ext cx="324000" cy="324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A467C3D-4823-4C47-97D7-458F76F6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2" y="3981699"/>
              <a:ext cx="331199" cy="3240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5EF49A0-96DD-4E73-945B-722107367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6" y="1844989"/>
              <a:ext cx="324000" cy="3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818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077" l="9605" r="89831"/>
                    </a14:imgEffect>
                  </a14:imgLayer>
                </a14:imgProps>
              </a:ext>
            </a:extLst>
          </a:blip>
          <a:srcRect l="26087" r="16820"/>
          <a:stretch/>
        </p:blipFill>
        <p:spPr>
          <a:xfrm>
            <a:off x="4513426" y="994129"/>
            <a:ext cx="962527" cy="123825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847" t="9506" r="9847" b="9506"/>
          <a:stretch/>
        </p:blipFill>
        <p:spPr>
          <a:xfrm>
            <a:off x="2393950" y="1172578"/>
            <a:ext cx="907382" cy="908108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75" b="96094" l="9804" r="89542"/>
                    </a14:imgEffect>
                  </a14:imgLayer>
                </a14:imgProps>
              </a:ext>
            </a:extLst>
          </a:blip>
          <a:srcRect l="22972" t="15109" r="13411" b="7026"/>
          <a:stretch/>
        </p:blipFill>
        <p:spPr>
          <a:xfrm>
            <a:off x="6647391" y="1203325"/>
            <a:ext cx="927100" cy="9493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24" b="95238" l="9554" r="89809"/>
                    </a14:imgEffect>
                  </a14:imgLayer>
                </a14:imgProps>
              </a:ext>
            </a:extLst>
          </a:blip>
          <a:srcRect l="15592" t="16408" r="17740" b="9782"/>
          <a:stretch/>
        </p:blipFill>
        <p:spPr>
          <a:xfrm>
            <a:off x="8801099" y="1238250"/>
            <a:ext cx="996951" cy="8858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67" name="모서리가 둥근 직사각형 66"/>
          <p:cNvSpPr/>
          <p:nvPr/>
        </p:nvSpPr>
        <p:spPr>
          <a:xfrm>
            <a:off x="3420002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E0CFA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ko-KR" altLang="en-US" sz="1000" dirty="0">
                  <a:solidFill>
                    <a:srgbClr val="E0CFA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ko-KR" altLang="en-US" sz="1300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2444897" y="4315386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젠지는</a:t>
            </a:r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세나 </a:t>
            </a:r>
            <a:r>
              <a:rPr lang="ko-KR" altLang="en-US" sz="25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벤을</a:t>
            </a:r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안 해도 괜찮았다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rgbClr val="E0CFA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1500" dirty="0">
                  <a:solidFill>
                    <a:srgbClr val="E0CFA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algn="ctr"/>
                <a:r>
                  <a:rPr lang="ko-KR" altLang="en-US" sz="1300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3E7AD94-047C-4B13-8CB2-EBF3761F5660}"/>
              </a:ext>
            </a:extLst>
          </p:cNvPr>
          <p:cNvSpPr txBox="1"/>
          <p:nvPr/>
        </p:nvSpPr>
        <p:spPr>
          <a:xfrm>
            <a:off x="2110234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08C961-D1D8-4CA5-B4BC-7892A8598CA6}"/>
              </a:ext>
            </a:extLst>
          </p:cNvPr>
          <p:cNvSpPr txBox="1"/>
          <p:nvPr/>
        </p:nvSpPr>
        <p:spPr>
          <a:xfrm>
            <a:off x="4260238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Senna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A9A14A-FFA0-42A4-9E9A-2673BE7D6FE7}"/>
              </a:ext>
            </a:extLst>
          </p:cNvPr>
          <p:cNvSpPr txBox="1"/>
          <p:nvPr/>
        </p:nvSpPr>
        <p:spPr>
          <a:xfrm>
            <a:off x="6410242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Senna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8F2B72-CDF3-4430-8745-D90FE663E864}"/>
              </a:ext>
            </a:extLst>
          </p:cNvPr>
          <p:cNvSpPr txBox="1"/>
          <p:nvPr/>
        </p:nvSpPr>
        <p:spPr>
          <a:xfrm>
            <a:off x="8560246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Our</a:t>
            </a: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56335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4453573" y="0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662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 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250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GHOST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837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RESULT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세나 픽 타당성</a:t>
                </a:r>
              </a:p>
            </p:txBody>
          </p:sp>
        </p:grp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E2EE1C-000C-44C1-96A3-4088A1596CAA}"/>
              </a:ext>
            </a:extLst>
          </p:cNvPr>
          <p:cNvCxnSpPr/>
          <p:nvPr/>
        </p:nvCxnSpPr>
        <p:spPr>
          <a:xfrm>
            <a:off x="5197943" y="1356507"/>
            <a:ext cx="0" cy="4178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사람이(가) 표시된 사진&#10;&#10;자동 생성된 설명">
            <a:extLst>
              <a:ext uri="{FF2B5EF4-FFF2-40B4-BE49-F238E27FC236}">
                <a16:creationId xmlns:a16="http://schemas.microsoft.com/office/drawing/2014/main" id="{1F5E7BE8-F2FA-4623-81FC-04AAC980BD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00" y="2037608"/>
            <a:ext cx="9688004" cy="4844002"/>
          </a:xfrm>
          <a:prstGeom prst="rect">
            <a:avLst/>
          </a:prstGeom>
        </p:spPr>
      </p:pic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D6BAC61A-9BA3-4ED9-AEF5-0436FEFF5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087069"/>
              </p:ext>
            </p:extLst>
          </p:nvPr>
        </p:nvGraphicFramePr>
        <p:xfrm>
          <a:off x="5771610" y="1543724"/>
          <a:ext cx="2832480" cy="37705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958">
                  <a:extLst>
                    <a:ext uri="{9D8B030D-6E8A-4147-A177-3AD203B41FA5}">
                      <a16:colId xmlns:a16="http://schemas.microsoft.com/office/drawing/2014/main" val="1319091748"/>
                    </a:ext>
                  </a:extLst>
                </a:gridCol>
                <a:gridCol w="1224522">
                  <a:extLst>
                    <a:ext uri="{9D8B030D-6E8A-4147-A177-3AD203B41FA5}">
                      <a16:colId xmlns:a16="http://schemas.microsoft.com/office/drawing/2014/main" val="2277063344"/>
                    </a:ext>
                  </a:extLst>
                </a:gridCol>
              </a:tblGrid>
              <a:tr h="47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Name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Ruler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13142"/>
                  </a:ext>
                </a:extLst>
              </a:tr>
              <a:tr h="47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DPM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505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410070"/>
                  </a:ext>
                </a:extLst>
              </a:tr>
              <a:tr h="47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DMG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16664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633341"/>
                  </a:ext>
                </a:extLst>
              </a:tr>
              <a:tr h="47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KPAR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0.58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963293"/>
                  </a:ext>
                </a:extLst>
              </a:tr>
              <a:tr h="47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DPAR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27%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9942433"/>
                  </a:ext>
                </a:extLst>
              </a:tr>
              <a:tr h="47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GD15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548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068631"/>
                  </a:ext>
                </a:extLst>
              </a:tr>
              <a:tr h="47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CSD15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24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24859"/>
                  </a:ext>
                </a:extLst>
              </a:tr>
              <a:tr h="47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XPD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389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358176"/>
                  </a:ext>
                </a:extLst>
              </a:tr>
            </a:tbl>
          </a:graphicData>
        </a:graphic>
      </p:graphicFrame>
      <p:graphicFrame>
        <p:nvGraphicFramePr>
          <p:cNvPr id="29" name="표 3">
            <a:extLst>
              <a:ext uri="{FF2B5EF4-FFF2-40B4-BE49-F238E27FC236}">
                <a16:creationId xmlns:a16="http://schemas.microsoft.com/office/drawing/2014/main" id="{91BE8029-C8CD-491E-A92D-1B122B9A0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514605"/>
              </p:ext>
            </p:extLst>
          </p:nvPr>
        </p:nvGraphicFramePr>
        <p:xfrm>
          <a:off x="1502997" y="2839895"/>
          <a:ext cx="2832480" cy="1413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958">
                  <a:extLst>
                    <a:ext uri="{9D8B030D-6E8A-4147-A177-3AD203B41FA5}">
                      <a16:colId xmlns:a16="http://schemas.microsoft.com/office/drawing/2014/main" val="1319091748"/>
                    </a:ext>
                  </a:extLst>
                </a:gridCol>
                <a:gridCol w="1224522">
                  <a:extLst>
                    <a:ext uri="{9D8B030D-6E8A-4147-A177-3AD203B41FA5}">
                      <a16:colId xmlns:a16="http://schemas.microsoft.com/office/drawing/2014/main" val="2277063344"/>
                    </a:ext>
                  </a:extLst>
                </a:gridCol>
              </a:tblGrid>
              <a:tr h="47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Senna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Winrate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Swis721 LtCn BT" panose="020B0406020202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13142"/>
                  </a:ext>
                </a:extLst>
              </a:tr>
              <a:tr h="47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M+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46.8%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410070"/>
                  </a:ext>
                </a:extLst>
              </a:tr>
              <a:tr h="471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ALL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49.2%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wis721 LtCn BT" panose="020B04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159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95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894</Words>
  <Application>Microsoft Office PowerPoint</Application>
  <PresentationFormat>와이드스크린</PresentationFormat>
  <Paragraphs>713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</vt:lpstr>
      <vt:lpstr>Swis721 LtCn BT</vt:lpstr>
      <vt:lpstr>HY헤드라인M</vt:lpstr>
      <vt:lpstr>Arial Black</vt:lpstr>
      <vt:lpstr>Arial Rounded MT Bold</vt:lpstr>
      <vt:lpstr>맑은 고딕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YYL</dc:creator>
  <cp:lastModifiedBy>KA moonbee</cp:lastModifiedBy>
  <cp:revision>67</cp:revision>
  <dcterms:created xsi:type="dcterms:W3CDTF">2020-05-24T04:46:49Z</dcterms:created>
  <dcterms:modified xsi:type="dcterms:W3CDTF">2021-09-16T09:47:31Z</dcterms:modified>
</cp:coreProperties>
</file>